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57" r:id="rId7"/>
    <p:sldId id="258" r:id="rId8"/>
    <p:sldId id="262" r:id="rId9"/>
    <p:sldId id="263" r:id="rId10"/>
    <p:sldId id="270" r:id="rId11"/>
    <p:sldId id="259" r:id="rId12"/>
    <p:sldId id="260" r:id="rId13"/>
    <p:sldId id="261" r:id="rId14"/>
    <p:sldId id="271" r:id="rId15"/>
    <p:sldId id="267" r:id="rId16"/>
    <p:sldId id="269" r:id="rId17"/>
    <p:sldId id="265" r:id="rId18"/>
    <p:sldId id="266" r:id="rId19"/>
    <p:sldId id="268" r:id="rId20"/>
    <p:sldId id="264"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6286C-463D-4EFC-BE1D-0A4B78F1B58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1F45B062-0FA0-4855-BC4E-0849AEE5A721}">
      <dgm:prSet phldrT="[Текст]"/>
      <dgm:spPr/>
      <dgm:t>
        <a:bodyPr/>
        <a:lstStyle/>
        <a:p>
          <a:r>
            <a:rPr lang="ru-RU" dirty="0" err="1" smtClean="0"/>
            <a:t>Іс-әрекеттің</a:t>
          </a:r>
          <a:r>
            <a:rPr lang="ru-RU" dirty="0" smtClean="0"/>
            <a:t>  </a:t>
          </a:r>
          <a:r>
            <a:rPr lang="ru-RU" dirty="0" err="1" smtClean="0"/>
            <a:t>психологиялық</a:t>
          </a:r>
          <a:r>
            <a:rPr lang="ru-RU" dirty="0" smtClean="0"/>
            <a:t> </a:t>
          </a:r>
          <a:r>
            <a:rPr lang="ru-RU" dirty="0" err="1" smtClean="0"/>
            <a:t>құрылымын</a:t>
          </a:r>
          <a:r>
            <a:rPr lang="ru-RU" dirty="0" smtClean="0"/>
            <a:t> </a:t>
          </a:r>
          <a:r>
            <a:rPr lang="ru-RU" dirty="0" err="1" smtClean="0"/>
            <a:t>төмендегідей</a:t>
          </a:r>
          <a:r>
            <a:rPr lang="ru-RU" dirty="0" smtClean="0"/>
            <a:t> </a:t>
          </a:r>
          <a:r>
            <a:rPr lang="ru-RU" dirty="0" err="1" smtClean="0"/>
            <a:t>бейнелеуге</a:t>
          </a:r>
          <a:r>
            <a:rPr lang="ru-RU" dirty="0" smtClean="0"/>
            <a:t> </a:t>
          </a:r>
          <a:r>
            <a:rPr lang="ru-RU" dirty="0" err="1" smtClean="0"/>
            <a:t>болады</a:t>
          </a:r>
          <a:r>
            <a:rPr lang="ru-RU" dirty="0" smtClean="0"/>
            <a:t>:</a:t>
          </a:r>
          <a:endParaRPr lang="ru-RU" dirty="0"/>
        </a:p>
      </dgm:t>
    </dgm:pt>
    <dgm:pt modelId="{142875CD-1A69-46B7-AE3C-058AB5A0A627}" type="parTrans" cxnId="{7748113E-29BE-4FDD-BAD9-AA29E69E2B92}">
      <dgm:prSet/>
      <dgm:spPr/>
      <dgm:t>
        <a:bodyPr/>
        <a:lstStyle/>
        <a:p>
          <a:endParaRPr lang="ru-RU"/>
        </a:p>
      </dgm:t>
    </dgm:pt>
    <dgm:pt modelId="{6BD61B96-FE9D-4629-80DB-41DD03ADDB28}" type="sibTrans" cxnId="{7748113E-29BE-4FDD-BAD9-AA29E69E2B92}">
      <dgm:prSet/>
      <dgm:spPr/>
      <dgm:t>
        <a:bodyPr/>
        <a:lstStyle/>
        <a:p>
          <a:endParaRPr lang="ru-RU"/>
        </a:p>
      </dgm:t>
    </dgm:pt>
    <dgm:pt modelId="{D9F0E92A-A4CD-47D3-AAA2-82AFD74FD5BE}">
      <dgm:prSet phldrT="[Текст]"/>
      <dgm:spPr/>
      <dgm:t>
        <a:bodyPr/>
        <a:lstStyle/>
        <a:p>
          <a:r>
            <a:rPr lang="kk-KZ" b="1" dirty="0" smtClean="0"/>
            <a:t>Мотив – іс-әрекет</a:t>
          </a:r>
          <a:endParaRPr lang="ru-RU" b="1" dirty="0"/>
        </a:p>
      </dgm:t>
    </dgm:pt>
    <dgm:pt modelId="{2B058EBE-3B0A-4BE8-AA8F-79B50AB127B4}" type="parTrans" cxnId="{3B6D38E8-A094-46E7-9787-E829A7F7B4E6}">
      <dgm:prSet/>
      <dgm:spPr/>
      <dgm:t>
        <a:bodyPr/>
        <a:lstStyle/>
        <a:p>
          <a:endParaRPr lang="ru-RU"/>
        </a:p>
      </dgm:t>
    </dgm:pt>
    <dgm:pt modelId="{EA224229-8371-48F5-AAF1-02CA55C5727F}" type="sibTrans" cxnId="{3B6D38E8-A094-46E7-9787-E829A7F7B4E6}">
      <dgm:prSet/>
      <dgm:spPr/>
      <dgm:t>
        <a:bodyPr/>
        <a:lstStyle/>
        <a:p>
          <a:endParaRPr lang="ru-RU"/>
        </a:p>
      </dgm:t>
    </dgm:pt>
    <dgm:pt modelId="{3B7298F6-9A5C-4075-9538-53E6A99BDB22}">
      <dgm:prSet phldrT="[Текст]"/>
      <dgm:spPr/>
      <dgm:t>
        <a:bodyPr/>
        <a:lstStyle/>
        <a:p>
          <a:r>
            <a:rPr lang="kk-KZ" b="1" dirty="0" smtClean="0"/>
            <a:t>Мақсат – әрекет</a:t>
          </a:r>
          <a:endParaRPr lang="ru-RU" b="1" dirty="0"/>
        </a:p>
      </dgm:t>
    </dgm:pt>
    <dgm:pt modelId="{3B5F468C-AD34-4637-9289-0CDF709E5E93}" type="parTrans" cxnId="{34E54687-465A-4E00-B26F-76C6E2FC38B0}">
      <dgm:prSet/>
      <dgm:spPr/>
      <dgm:t>
        <a:bodyPr/>
        <a:lstStyle/>
        <a:p>
          <a:endParaRPr lang="ru-RU"/>
        </a:p>
      </dgm:t>
    </dgm:pt>
    <dgm:pt modelId="{066060C3-1B11-4443-B57A-40354D5B6DB2}" type="sibTrans" cxnId="{34E54687-465A-4E00-B26F-76C6E2FC38B0}">
      <dgm:prSet/>
      <dgm:spPr/>
      <dgm:t>
        <a:bodyPr/>
        <a:lstStyle/>
        <a:p>
          <a:endParaRPr lang="ru-RU"/>
        </a:p>
      </dgm:t>
    </dgm:pt>
    <dgm:pt modelId="{F072A6BB-039D-4A38-974F-7EA7982AE4ED}">
      <dgm:prSet phldrT="[Текст]"/>
      <dgm:spPr/>
      <dgm:t>
        <a:bodyPr/>
        <a:lstStyle/>
        <a:p>
          <a:r>
            <a:rPr lang="kk-KZ" b="1" dirty="0" smtClean="0"/>
            <a:t>Қажеттілік - белсенділік</a:t>
          </a:r>
          <a:endParaRPr lang="ru-RU" b="1" dirty="0"/>
        </a:p>
      </dgm:t>
    </dgm:pt>
    <dgm:pt modelId="{F57FE4AF-F5A2-4DD0-81FD-F3F5BAB905FB}" type="sibTrans" cxnId="{43F296F0-D471-40BE-9AC3-535356F15D8F}">
      <dgm:prSet/>
      <dgm:spPr/>
      <dgm:t>
        <a:bodyPr/>
        <a:lstStyle/>
        <a:p>
          <a:endParaRPr lang="ru-RU"/>
        </a:p>
      </dgm:t>
    </dgm:pt>
    <dgm:pt modelId="{06136945-D5E3-47C3-807E-F3FF4AC2D44C}" type="parTrans" cxnId="{43F296F0-D471-40BE-9AC3-535356F15D8F}">
      <dgm:prSet/>
      <dgm:spPr/>
      <dgm:t>
        <a:bodyPr/>
        <a:lstStyle/>
        <a:p>
          <a:endParaRPr lang="ru-RU"/>
        </a:p>
      </dgm:t>
    </dgm:pt>
    <dgm:pt modelId="{F178EA3E-2CC7-48E8-A0C9-79BFE05646CA}">
      <dgm:prSet phldrT="[Текст]"/>
      <dgm:spPr/>
      <dgm:t>
        <a:bodyPr/>
        <a:lstStyle/>
        <a:p>
          <a:r>
            <a:rPr lang="kk-KZ" b="1" dirty="0" smtClean="0"/>
            <a:t>Жағдай - амал</a:t>
          </a:r>
          <a:endParaRPr lang="ru-RU" b="1" dirty="0"/>
        </a:p>
      </dgm:t>
    </dgm:pt>
    <dgm:pt modelId="{C3D811EF-F765-4D52-9A3A-1FA6BEB87ACF}" type="parTrans" cxnId="{B45F8F51-C3E8-4C21-9FD2-55E5CA0D72C8}">
      <dgm:prSet/>
      <dgm:spPr/>
      <dgm:t>
        <a:bodyPr/>
        <a:lstStyle/>
        <a:p>
          <a:endParaRPr lang="ru-RU"/>
        </a:p>
      </dgm:t>
    </dgm:pt>
    <dgm:pt modelId="{6676D0D2-59F9-431D-8379-FA012B9A7826}" type="sibTrans" cxnId="{B45F8F51-C3E8-4C21-9FD2-55E5CA0D72C8}">
      <dgm:prSet/>
      <dgm:spPr/>
      <dgm:t>
        <a:bodyPr/>
        <a:lstStyle/>
        <a:p>
          <a:endParaRPr lang="ru-RU"/>
        </a:p>
      </dgm:t>
    </dgm:pt>
    <dgm:pt modelId="{FEB8A22D-8C1F-43B2-9CB9-F73F8B51AEBA}" type="pres">
      <dgm:prSet presAssocID="{8FF6286C-463D-4EFC-BE1D-0A4B78F1B589}" presName="hierChild1" presStyleCnt="0">
        <dgm:presLayoutVars>
          <dgm:chPref val="1"/>
          <dgm:dir/>
          <dgm:animOne val="branch"/>
          <dgm:animLvl val="lvl"/>
          <dgm:resizeHandles/>
        </dgm:presLayoutVars>
      </dgm:prSet>
      <dgm:spPr/>
      <dgm:t>
        <a:bodyPr/>
        <a:lstStyle/>
        <a:p>
          <a:endParaRPr lang="ru-RU"/>
        </a:p>
      </dgm:t>
    </dgm:pt>
    <dgm:pt modelId="{EB2B3EFC-70F7-41C9-BF7F-AD749484B18B}" type="pres">
      <dgm:prSet presAssocID="{1F45B062-0FA0-4855-BC4E-0849AEE5A721}" presName="hierRoot1" presStyleCnt="0"/>
      <dgm:spPr/>
    </dgm:pt>
    <dgm:pt modelId="{CB68F44F-9C66-4EF9-803A-FC83504C63DA}" type="pres">
      <dgm:prSet presAssocID="{1F45B062-0FA0-4855-BC4E-0849AEE5A721}" presName="composite" presStyleCnt="0"/>
      <dgm:spPr/>
    </dgm:pt>
    <dgm:pt modelId="{C621E958-3E0D-4501-B304-C68FCF9D3678}" type="pres">
      <dgm:prSet presAssocID="{1F45B062-0FA0-4855-BC4E-0849AEE5A721}" presName="background" presStyleLbl="node0" presStyleIdx="0" presStyleCnt="1"/>
      <dgm:spPr/>
    </dgm:pt>
    <dgm:pt modelId="{858373E9-9CEF-4CEF-8771-1DFDDB5AD778}" type="pres">
      <dgm:prSet presAssocID="{1F45B062-0FA0-4855-BC4E-0849AEE5A721}" presName="text" presStyleLbl="fgAcc0" presStyleIdx="0" presStyleCnt="1" custLinFactNeighborX="2445" custLinFactNeighborY="2149">
        <dgm:presLayoutVars>
          <dgm:chPref val="3"/>
        </dgm:presLayoutVars>
      </dgm:prSet>
      <dgm:spPr/>
      <dgm:t>
        <a:bodyPr/>
        <a:lstStyle/>
        <a:p>
          <a:endParaRPr lang="ru-RU"/>
        </a:p>
      </dgm:t>
    </dgm:pt>
    <dgm:pt modelId="{1CED8EEA-736E-4DD6-B838-0F63E6424F39}" type="pres">
      <dgm:prSet presAssocID="{1F45B062-0FA0-4855-BC4E-0849AEE5A721}" presName="hierChild2" presStyleCnt="0"/>
      <dgm:spPr/>
    </dgm:pt>
    <dgm:pt modelId="{8EDF6287-5C6B-4AF4-976F-2BA2FC657F67}" type="pres">
      <dgm:prSet presAssocID="{06136945-D5E3-47C3-807E-F3FF4AC2D44C}" presName="Name10" presStyleLbl="parChTrans1D2" presStyleIdx="0" presStyleCnt="4"/>
      <dgm:spPr/>
      <dgm:t>
        <a:bodyPr/>
        <a:lstStyle/>
        <a:p>
          <a:endParaRPr lang="ru-RU"/>
        </a:p>
      </dgm:t>
    </dgm:pt>
    <dgm:pt modelId="{17747AA2-7C4C-496D-921B-96A506898EE2}" type="pres">
      <dgm:prSet presAssocID="{F072A6BB-039D-4A38-974F-7EA7982AE4ED}" presName="hierRoot2" presStyleCnt="0"/>
      <dgm:spPr/>
    </dgm:pt>
    <dgm:pt modelId="{413228D3-8025-4486-83DC-41FF2B13D1EB}" type="pres">
      <dgm:prSet presAssocID="{F072A6BB-039D-4A38-974F-7EA7982AE4ED}" presName="composite2" presStyleCnt="0"/>
      <dgm:spPr/>
    </dgm:pt>
    <dgm:pt modelId="{EF9F09AA-961F-438B-9DF6-1F917B96CAA8}" type="pres">
      <dgm:prSet presAssocID="{F072A6BB-039D-4A38-974F-7EA7982AE4ED}" presName="background2" presStyleLbl="node2" presStyleIdx="0" presStyleCnt="4"/>
      <dgm:spPr/>
    </dgm:pt>
    <dgm:pt modelId="{5AE958D2-EF82-4461-BF3F-D849E6D04D83}" type="pres">
      <dgm:prSet presAssocID="{F072A6BB-039D-4A38-974F-7EA7982AE4ED}" presName="text2" presStyleLbl="fgAcc2" presStyleIdx="0" presStyleCnt="4">
        <dgm:presLayoutVars>
          <dgm:chPref val="3"/>
        </dgm:presLayoutVars>
      </dgm:prSet>
      <dgm:spPr/>
      <dgm:t>
        <a:bodyPr/>
        <a:lstStyle/>
        <a:p>
          <a:endParaRPr lang="ru-RU"/>
        </a:p>
      </dgm:t>
    </dgm:pt>
    <dgm:pt modelId="{B8D4540A-2B8D-48E7-B915-BA6D5C6DA1FB}" type="pres">
      <dgm:prSet presAssocID="{F072A6BB-039D-4A38-974F-7EA7982AE4ED}" presName="hierChild3" presStyleCnt="0"/>
      <dgm:spPr/>
    </dgm:pt>
    <dgm:pt modelId="{32747FFC-3F86-4DAD-8227-41AD56F69766}" type="pres">
      <dgm:prSet presAssocID="{2B058EBE-3B0A-4BE8-AA8F-79B50AB127B4}" presName="Name10" presStyleLbl="parChTrans1D2" presStyleIdx="1" presStyleCnt="4"/>
      <dgm:spPr/>
      <dgm:t>
        <a:bodyPr/>
        <a:lstStyle/>
        <a:p>
          <a:endParaRPr lang="ru-RU"/>
        </a:p>
      </dgm:t>
    </dgm:pt>
    <dgm:pt modelId="{1F630352-E351-461A-ADF1-3AC79C3E04AD}" type="pres">
      <dgm:prSet presAssocID="{D9F0E92A-A4CD-47D3-AAA2-82AFD74FD5BE}" presName="hierRoot2" presStyleCnt="0"/>
      <dgm:spPr/>
    </dgm:pt>
    <dgm:pt modelId="{9D561BC2-38AB-43E7-B266-CC190BB74593}" type="pres">
      <dgm:prSet presAssocID="{D9F0E92A-A4CD-47D3-AAA2-82AFD74FD5BE}" presName="composite2" presStyleCnt="0"/>
      <dgm:spPr/>
    </dgm:pt>
    <dgm:pt modelId="{E87B3DD7-65FE-42AE-B649-A8CF2D5115EA}" type="pres">
      <dgm:prSet presAssocID="{D9F0E92A-A4CD-47D3-AAA2-82AFD74FD5BE}" presName="background2" presStyleLbl="node2" presStyleIdx="1" presStyleCnt="4"/>
      <dgm:spPr/>
    </dgm:pt>
    <dgm:pt modelId="{0136BE9E-7C7A-4F99-B078-F9EA8EB517B4}" type="pres">
      <dgm:prSet presAssocID="{D9F0E92A-A4CD-47D3-AAA2-82AFD74FD5BE}" presName="text2" presStyleLbl="fgAcc2" presStyleIdx="1" presStyleCnt="4">
        <dgm:presLayoutVars>
          <dgm:chPref val="3"/>
        </dgm:presLayoutVars>
      </dgm:prSet>
      <dgm:spPr/>
      <dgm:t>
        <a:bodyPr/>
        <a:lstStyle/>
        <a:p>
          <a:endParaRPr lang="ru-RU"/>
        </a:p>
      </dgm:t>
    </dgm:pt>
    <dgm:pt modelId="{0474358A-F8BB-4617-8982-5384ABFD0F0E}" type="pres">
      <dgm:prSet presAssocID="{D9F0E92A-A4CD-47D3-AAA2-82AFD74FD5BE}" presName="hierChild3" presStyleCnt="0"/>
      <dgm:spPr/>
    </dgm:pt>
    <dgm:pt modelId="{3BDAAD68-0058-4C08-A2C0-965379176F88}" type="pres">
      <dgm:prSet presAssocID="{3B5F468C-AD34-4637-9289-0CDF709E5E93}" presName="Name10" presStyleLbl="parChTrans1D2" presStyleIdx="2" presStyleCnt="4"/>
      <dgm:spPr/>
      <dgm:t>
        <a:bodyPr/>
        <a:lstStyle/>
        <a:p>
          <a:endParaRPr lang="ru-RU"/>
        </a:p>
      </dgm:t>
    </dgm:pt>
    <dgm:pt modelId="{7F3F7B38-4BD5-43D6-989B-DDF0C582B800}" type="pres">
      <dgm:prSet presAssocID="{3B7298F6-9A5C-4075-9538-53E6A99BDB22}" presName="hierRoot2" presStyleCnt="0"/>
      <dgm:spPr/>
    </dgm:pt>
    <dgm:pt modelId="{87DD9196-A758-4368-BAD3-BA3D3BE1C437}" type="pres">
      <dgm:prSet presAssocID="{3B7298F6-9A5C-4075-9538-53E6A99BDB22}" presName="composite2" presStyleCnt="0"/>
      <dgm:spPr/>
    </dgm:pt>
    <dgm:pt modelId="{3C87CDFA-25F1-471B-9E57-EAF93A6D08A1}" type="pres">
      <dgm:prSet presAssocID="{3B7298F6-9A5C-4075-9538-53E6A99BDB22}" presName="background2" presStyleLbl="node2" presStyleIdx="2" presStyleCnt="4"/>
      <dgm:spPr/>
    </dgm:pt>
    <dgm:pt modelId="{A91A8A5E-BCA6-4660-B5D1-3DDA3B1EDBC8}" type="pres">
      <dgm:prSet presAssocID="{3B7298F6-9A5C-4075-9538-53E6A99BDB22}" presName="text2" presStyleLbl="fgAcc2" presStyleIdx="2" presStyleCnt="4">
        <dgm:presLayoutVars>
          <dgm:chPref val="3"/>
        </dgm:presLayoutVars>
      </dgm:prSet>
      <dgm:spPr/>
      <dgm:t>
        <a:bodyPr/>
        <a:lstStyle/>
        <a:p>
          <a:endParaRPr lang="ru-RU"/>
        </a:p>
      </dgm:t>
    </dgm:pt>
    <dgm:pt modelId="{6136486A-759C-4027-9466-233F6B44FE44}" type="pres">
      <dgm:prSet presAssocID="{3B7298F6-9A5C-4075-9538-53E6A99BDB22}" presName="hierChild3" presStyleCnt="0"/>
      <dgm:spPr/>
    </dgm:pt>
    <dgm:pt modelId="{397F3E4E-2260-4202-B2F1-70D1DEF83FC6}" type="pres">
      <dgm:prSet presAssocID="{C3D811EF-F765-4D52-9A3A-1FA6BEB87ACF}" presName="Name10" presStyleLbl="parChTrans1D2" presStyleIdx="3" presStyleCnt="4"/>
      <dgm:spPr/>
      <dgm:t>
        <a:bodyPr/>
        <a:lstStyle/>
        <a:p>
          <a:endParaRPr lang="ru-RU"/>
        </a:p>
      </dgm:t>
    </dgm:pt>
    <dgm:pt modelId="{E7000146-5180-4B44-955C-6B71A132DDEF}" type="pres">
      <dgm:prSet presAssocID="{F178EA3E-2CC7-48E8-A0C9-79BFE05646CA}" presName="hierRoot2" presStyleCnt="0"/>
      <dgm:spPr/>
    </dgm:pt>
    <dgm:pt modelId="{A3AA923B-D4EB-4C1E-A151-C29D659896C4}" type="pres">
      <dgm:prSet presAssocID="{F178EA3E-2CC7-48E8-A0C9-79BFE05646CA}" presName="composite2" presStyleCnt="0"/>
      <dgm:spPr/>
    </dgm:pt>
    <dgm:pt modelId="{A17664B7-BFE8-44BF-B681-38EF156EF607}" type="pres">
      <dgm:prSet presAssocID="{F178EA3E-2CC7-48E8-A0C9-79BFE05646CA}" presName="background2" presStyleLbl="node2" presStyleIdx="3" presStyleCnt="4"/>
      <dgm:spPr/>
    </dgm:pt>
    <dgm:pt modelId="{75270452-E12A-4F93-9137-45C72D48CB0F}" type="pres">
      <dgm:prSet presAssocID="{F178EA3E-2CC7-48E8-A0C9-79BFE05646CA}" presName="text2" presStyleLbl="fgAcc2" presStyleIdx="3" presStyleCnt="4">
        <dgm:presLayoutVars>
          <dgm:chPref val="3"/>
        </dgm:presLayoutVars>
      </dgm:prSet>
      <dgm:spPr/>
      <dgm:t>
        <a:bodyPr/>
        <a:lstStyle/>
        <a:p>
          <a:endParaRPr lang="ru-RU"/>
        </a:p>
      </dgm:t>
    </dgm:pt>
    <dgm:pt modelId="{290EB25B-B6C3-4F24-81FE-BD76CED25619}" type="pres">
      <dgm:prSet presAssocID="{F178EA3E-2CC7-48E8-A0C9-79BFE05646CA}" presName="hierChild3" presStyleCnt="0"/>
      <dgm:spPr/>
    </dgm:pt>
  </dgm:ptLst>
  <dgm:cxnLst>
    <dgm:cxn modelId="{B02E19C2-9F68-4E60-947B-D7FA10A8D60B}" type="presOf" srcId="{C3D811EF-F765-4D52-9A3A-1FA6BEB87ACF}" destId="{397F3E4E-2260-4202-B2F1-70D1DEF83FC6}" srcOrd="0" destOrd="0" presId="urn:microsoft.com/office/officeart/2005/8/layout/hierarchy1"/>
    <dgm:cxn modelId="{AA226C80-1FB5-4006-BB9D-5B5E6B576508}" type="presOf" srcId="{06136945-D5E3-47C3-807E-F3FF4AC2D44C}" destId="{8EDF6287-5C6B-4AF4-976F-2BA2FC657F67}" srcOrd="0" destOrd="0" presId="urn:microsoft.com/office/officeart/2005/8/layout/hierarchy1"/>
    <dgm:cxn modelId="{FDA393BB-86D5-4D6A-ADB9-44D73C6878B1}" type="presOf" srcId="{3B5F468C-AD34-4637-9289-0CDF709E5E93}" destId="{3BDAAD68-0058-4C08-A2C0-965379176F88}" srcOrd="0" destOrd="0" presId="urn:microsoft.com/office/officeart/2005/8/layout/hierarchy1"/>
    <dgm:cxn modelId="{B0B66316-73B3-4D4F-BC58-CF566B857733}" type="presOf" srcId="{1F45B062-0FA0-4855-BC4E-0849AEE5A721}" destId="{858373E9-9CEF-4CEF-8771-1DFDDB5AD778}" srcOrd="0" destOrd="0" presId="urn:microsoft.com/office/officeart/2005/8/layout/hierarchy1"/>
    <dgm:cxn modelId="{2DBA8344-3A01-453B-B8C5-BC72C0CD6201}" type="presOf" srcId="{F178EA3E-2CC7-48E8-A0C9-79BFE05646CA}" destId="{75270452-E12A-4F93-9137-45C72D48CB0F}" srcOrd="0" destOrd="0" presId="urn:microsoft.com/office/officeart/2005/8/layout/hierarchy1"/>
    <dgm:cxn modelId="{43F296F0-D471-40BE-9AC3-535356F15D8F}" srcId="{1F45B062-0FA0-4855-BC4E-0849AEE5A721}" destId="{F072A6BB-039D-4A38-974F-7EA7982AE4ED}" srcOrd="0" destOrd="0" parTransId="{06136945-D5E3-47C3-807E-F3FF4AC2D44C}" sibTransId="{F57FE4AF-F5A2-4DD0-81FD-F3F5BAB905FB}"/>
    <dgm:cxn modelId="{34E54687-465A-4E00-B26F-76C6E2FC38B0}" srcId="{1F45B062-0FA0-4855-BC4E-0849AEE5A721}" destId="{3B7298F6-9A5C-4075-9538-53E6A99BDB22}" srcOrd="2" destOrd="0" parTransId="{3B5F468C-AD34-4637-9289-0CDF709E5E93}" sibTransId="{066060C3-1B11-4443-B57A-40354D5B6DB2}"/>
    <dgm:cxn modelId="{65CA3C65-F9AC-4A13-A507-E18AEDF056D8}" type="presOf" srcId="{8FF6286C-463D-4EFC-BE1D-0A4B78F1B589}" destId="{FEB8A22D-8C1F-43B2-9CB9-F73F8B51AEBA}" srcOrd="0" destOrd="0" presId="urn:microsoft.com/office/officeart/2005/8/layout/hierarchy1"/>
    <dgm:cxn modelId="{7748113E-29BE-4FDD-BAD9-AA29E69E2B92}" srcId="{8FF6286C-463D-4EFC-BE1D-0A4B78F1B589}" destId="{1F45B062-0FA0-4855-BC4E-0849AEE5A721}" srcOrd="0" destOrd="0" parTransId="{142875CD-1A69-46B7-AE3C-058AB5A0A627}" sibTransId="{6BD61B96-FE9D-4629-80DB-41DD03ADDB28}"/>
    <dgm:cxn modelId="{6E086484-A06B-4FD4-9D67-8BDAF7E5CB39}" type="presOf" srcId="{D9F0E92A-A4CD-47D3-AAA2-82AFD74FD5BE}" destId="{0136BE9E-7C7A-4F99-B078-F9EA8EB517B4}" srcOrd="0" destOrd="0" presId="urn:microsoft.com/office/officeart/2005/8/layout/hierarchy1"/>
    <dgm:cxn modelId="{B45F8F51-C3E8-4C21-9FD2-55E5CA0D72C8}" srcId="{1F45B062-0FA0-4855-BC4E-0849AEE5A721}" destId="{F178EA3E-2CC7-48E8-A0C9-79BFE05646CA}" srcOrd="3" destOrd="0" parTransId="{C3D811EF-F765-4D52-9A3A-1FA6BEB87ACF}" sibTransId="{6676D0D2-59F9-431D-8379-FA012B9A7826}"/>
    <dgm:cxn modelId="{CF89BD3D-69D2-4B94-A2DA-74D06E8AE041}" type="presOf" srcId="{F072A6BB-039D-4A38-974F-7EA7982AE4ED}" destId="{5AE958D2-EF82-4461-BF3F-D849E6D04D83}" srcOrd="0" destOrd="0" presId="urn:microsoft.com/office/officeart/2005/8/layout/hierarchy1"/>
    <dgm:cxn modelId="{32F0AC9C-5F51-4892-BD93-EF10673AF885}" type="presOf" srcId="{3B7298F6-9A5C-4075-9538-53E6A99BDB22}" destId="{A91A8A5E-BCA6-4660-B5D1-3DDA3B1EDBC8}" srcOrd="0" destOrd="0" presId="urn:microsoft.com/office/officeart/2005/8/layout/hierarchy1"/>
    <dgm:cxn modelId="{11268274-D89E-4E8A-8042-932C9DEE4472}" type="presOf" srcId="{2B058EBE-3B0A-4BE8-AA8F-79B50AB127B4}" destId="{32747FFC-3F86-4DAD-8227-41AD56F69766}" srcOrd="0" destOrd="0" presId="urn:microsoft.com/office/officeart/2005/8/layout/hierarchy1"/>
    <dgm:cxn modelId="{3B6D38E8-A094-46E7-9787-E829A7F7B4E6}" srcId="{1F45B062-0FA0-4855-BC4E-0849AEE5A721}" destId="{D9F0E92A-A4CD-47D3-AAA2-82AFD74FD5BE}" srcOrd="1" destOrd="0" parTransId="{2B058EBE-3B0A-4BE8-AA8F-79B50AB127B4}" sibTransId="{EA224229-8371-48F5-AAF1-02CA55C5727F}"/>
    <dgm:cxn modelId="{DFC73CED-F691-473E-8C70-E5668C27EB1E}" type="presParOf" srcId="{FEB8A22D-8C1F-43B2-9CB9-F73F8B51AEBA}" destId="{EB2B3EFC-70F7-41C9-BF7F-AD749484B18B}" srcOrd="0" destOrd="0" presId="urn:microsoft.com/office/officeart/2005/8/layout/hierarchy1"/>
    <dgm:cxn modelId="{C38EF570-7454-43CA-9416-CF7EB4169197}" type="presParOf" srcId="{EB2B3EFC-70F7-41C9-BF7F-AD749484B18B}" destId="{CB68F44F-9C66-4EF9-803A-FC83504C63DA}" srcOrd="0" destOrd="0" presId="urn:microsoft.com/office/officeart/2005/8/layout/hierarchy1"/>
    <dgm:cxn modelId="{CEDC2E45-9DF6-40F8-82D6-7CBD8E8B0595}" type="presParOf" srcId="{CB68F44F-9C66-4EF9-803A-FC83504C63DA}" destId="{C621E958-3E0D-4501-B304-C68FCF9D3678}" srcOrd="0" destOrd="0" presId="urn:microsoft.com/office/officeart/2005/8/layout/hierarchy1"/>
    <dgm:cxn modelId="{F24162AD-256F-4B31-8D49-D37B49719BE5}" type="presParOf" srcId="{CB68F44F-9C66-4EF9-803A-FC83504C63DA}" destId="{858373E9-9CEF-4CEF-8771-1DFDDB5AD778}" srcOrd="1" destOrd="0" presId="urn:microsoft.com/office/officeart/2005/8/layout/hierarchy1"/>
    <dgm:cxn modelId="{6CF841DA-B6C6-40F2-B226-3223CBE6FBBD}" type="presParOf" srcId="{EB2B3EFC-70F7-41C9-BF7F-AD749484B18B}" destId="{1CED8EEA-736E-4DD6-B838-0F63E6424F39}" srcOrd="1" destOrd="0" presId="urn:microsoft.com/office/officeart/2005/8/layout/hierarchy1"/>
    <dgm:cxn modelId="{07CDF006-16FC-4F23-9D74-189073093A59}" type="presParOf" srcId="{1CED8EEA-736E-4DD6-B838-0F63E6424F39}" destId="{8EDF6287-5C6B-4AF4-976F-2BA2FC657F67}" srcOrd="0" destOrd="0" presId="urn:microsoft.com/office/officeart/2005/8/layout/hierarchy1"/>
    <dgm:cxn modelId="{484D820B-53EF-4C3C-B2DA-26CF9FA58C77}" type="presParOf" srcId="{1CED8EEA-736E-4DD6-B838-0F63E6424F39}" destId="{17747AA2-7C4C-496D-921B-96A506898EE2}" srcOrd="1" destOrd="0" presId="urn:microsoft.com/office/officeart/2005/8/layout/hierarchy1"/>
    <dgm:cxn modelId="{52A84DCC-1ECF-40B7-B967-DA413E16A36A}" type="presParOf" srcId="{17747AA2-7C4C-496D-921B-96A506898EE2}" destId="{413228D3-8025-4486-83DC-41FF2B13D1EB}" srcOrd="0" destOrd="0" presId="urn:microsoft.com/office/officeart/2005/8/layout/hierarchy1"/>
    <dgm:cxn modelId="{51C748D4-1C19-46B4-AA28-5D2FA66EC143}" type="presParOf" srcId="{413228D3-8025-4486-83DC-41FF2B13D1EB}" destId="{EF9F09AA-961F-438B-9DF6-1F917B96CAA8}" srcOrd="0" destOrd="0" presId="urn:microsoft.com/office/officeart/2005/8/layout/hierarchy1"/>
    <dgm:cxn modelId="{5FFD56C7-B8C1-4039-B46E-24AE35679DCB}" type="presParOf" srcId="{413228D3-8025-4486-83DC-41FF2B13D1EB}" destId="{5AE958D2-EF82-4461-BF3F-D849E6D04D83}" srcOrd="1" destOrd="0" presId="urn:microsoft.com/office/officeart/2005/8/layout/hierarchy1"/>
    <dgm:cxn modelId="{CD20DDCE-D301-4126-81AC-A8A7EEA64D95}" type="presParOf" srcId="{17747AA2-7C4C-496D-921B-96A506898EE2}" destId="{B8D4540A-2B8D-48E7-B915-BA6D5C6DA1FB}" srcOrd="1" destOrd="0" presId="urn:microsoft.com/office/officeart/2005/8/layout/hierarchy1"/>
    <dgm:cxn modelId="{108EBA67-3C3B-4932-80A6-A690B0754C66}" type="presParOf" srcId="{1CED8EEA-736E-4DD6-B838-0F63E6424F39}" destId="{32747FFC-3F86-4DAD-8227-41AD56F69766}" srcOrd="2" destOrd="0" presId="urn:microsoft.com/office/officeart/2005/8/layout/hierarchy1"/>
    <dgm:cxn modelId="{53D2C143-0BB4-4F50-BFD3-0B42AF635DA3}" type="presParOf" srcId="{1CED8EEA-736E-4DD6-B838-0F63E6424F39}" destId="{1F630352-E351-461A-ADF1-3AC79C3E04AD}" srcOrd="3" destOrd="0" presId="urn:microsoft.com/office/officeart/2005/8/layout/hierarchy1"/>
    <dgm:cxn modelId="{4428FAC6-CF29-4376-B3B5-5C773F00F566}" type="presParOf" srcId="{1F630352-E351-461A-ADF1-3AC79C3E04AD}" destId="{9D561BC2-38AB-43E7-B266-CC190BB74593}" srcOrd="0" destOrd="0" presId="urn:microsoft.com/office/officeart/2005/8/layout/hierarchy1"/>
    <dgm:cxn modelId="{EC166EA4-DE2F-42A0-8146-8D3E7C75D07D}" type="presParOf" srcId="{9D561BC2-38AB-43E7-B266-CC190BB74593}" destId="{E87B3DD7-65FE-42AE-B649-A8CF2D5115EA}" srcOrd="0" destOrd="0" presId="urn:microsoft.com/office/officeart/2005/8/layout/hierarchy1"/>
    <dgm:cxn modelId="{20CED546-435F-4693-9541-CBD6547D50DA}" type="presParOf" srcId="{9D561BC2-38AB-43E7-B266-CC190BB74593}" destId="{0136BE9E-7C7A-4F99-B078-F9EA8EB517B4}" srcOrd="1" destOrd="0" presId="urn:microsoft.com/office/officeart/2005/8/layout/hierarchy1"/>
    <dgm:cxn modelId="{E86CF366-E2DD-4B46-A4A0-CA8F5C28EC18}" type="presParOf" srcId="{1F630352-E351-461A-ADF1-3AC79C3E04AD}" destId="{0474358A-F8BB-4617-8982-5384ABFD0F0E}" srcOrd="1" destOrd="0" presId="urn:microsoft.com/office/officeart/2005/8/layout/hierarchy1"/>
    <dgm:cxn modelId="{A716FCB6-86E6-4720-A7FA-C7A674E86D15}" type="presParOf" srcId="{1CED8EEA-736E-4DD6-B838-0F63E6424F39}" destId="{3BDAAD68-0058-4C08-A2C0-965379176F88}" srcOrd="4" destOrd="0" presId="urn:microsoft.com/office/officeart/2005/8/layout/hierarchy1"/>
    <dgm:cxn modelId="{EFDF0DAB-069D-48C3-A2D3-D9DEE7B590A7}" type="presParOf" srcId="{1CED8EEA-736E-4DD6-B838-0F63E6424F39}" destId="{7F3F7B38-4BD5-43D6-989B-DDF0C582B800}" srcOrd="5" destOrd="0" presId="urn:microsoft.com/office/officeart/2005/8/layout/hierarchy1"/>
    <dgm:cxn modelId="{751E2627-6C40-4100-A9E2-7A8F4D8E886C}" type="presParOf" srcId="{7F3F7B38-4BD5-43D6-989B-DDF0C582B800}" destId="{87DD9196-A758-4368-BAD3-BA3D3BE1C437}" srcOrd="0" destOrd="0" presId="urn:microsoft.com/office/officeart/2005/8/layout/hierarchy1"/>
    <dgm:cxn modelId="{6BA46935-7F5F-4B7F-A3B1-A764793D4084}" type="presParOf" srcId="{87DD9196-A758-4368-BAD3-BA3D3BE1C437}" destId="{3C87CDFA-25F1-471B-9E57-EAF93A6D08A1}" srcOrd="0" destOrd="0" presId="urn:microsoft.com/office/officeart/2005/8/layout/hierarchy1"/>
    <dgm:cxn modelId="{DD8B94B6-AF85-40EB-8A4F-7A7BD732ACBD}" type="presParOf" srcId="{87DD9196-A758-4368-BAD3-BA3D3BE1C437}" destId="{A91A8A5E-BCA6-4660-B5D1-3DDA3B1EDBC8}" srcOrd="1" destOrd="0" presId="urn:microsoft.com/office/officeart/2005/8/layout/hierarchy1"/>
    <dgm:cxn modelId="{F4EF442F-B63B-4F7A-B6B4-980581A6BF08}" type="presParOf" srcId="{7F3F7B38-4BD5-43D6-989B-DDF0C582B800}" destId="{6136486A-759C-4027-9466-233F6B44FE44}" srcOrd="1" destOrd="0" presId="urn:microsoft.com/office/officeart/2005/8/layout/hierarchy1"/>
    <dgm:cxn modelId="{B61422C1-21AE-482B-A5FB-32B912F36EE2}" type="presParOf" srcId="{1CED8EEA-736E-4DD6-B838-0F63E6424F39}" destId="{397F3E4E-2260-4202-B2F1-70D1DEF83FC6}" srcOrd="6" destOrd="0" presId="urn:microsoft.com/office/officeart/2005/8/layout/hierarchy1"/>
    <dgm:cxn modelId="{785A9E71-1305-4641-AE40-C13BEA5C7E78}" type="presParOf" srcId="{1CED8EEA-736E-4DD6-B838-0F63E6424F39}" destId="{E7000146-5180-4B44-955C-6B71A132DDEF}" srcOrd="7" destOrd="0" presId="urn:microsoft.com/office/officeart/2005/8/layout/hierarchy1"/>
    <dgm:cxn modelId="{37876C11-08D9-4012-B63A-8CD8D9C6FD10}" type="presParOf" srcId="{E7000146-5180-4B44-955C-6B71A132DDEF}" destId="{A3AA923B-D4EB-4C1E-A151-C29D659896C4}" srcOrd="0" destOrd="0" presId="urn:microsoft.com/office/officeart/2005/8/layout/hierarchy1"/>
    <dgm:cxn modelId="{337EE8B3-F9D6-45D0-8913-3ADED54A9A31}" type="presParOf" srcId="{A3AA923B-D4EB-4C1E-A151-C29D659896C4}" destId="{A17664B7-BFE8-44BF-B681-38EF156EF607}" srcOrd="0" destOrd="0" presId="urn:microsoft.com/office/officeart/2005/8/layout/hierarchy1"/>
    <dgm:cxn modelId="{81D4620F-8CFE-4FBD-B474-E7457690C89F}" type="presParOf" srcId="{A3AA923B-D4EB-4C1E-A151-C29D659896C4}" destId="{75270452-E12A-4F93-9137-45C72D48CB0F}" srcOrd="1" destOrd="0" presId="urn:microsoft.com/office/officeart/2005/8/layout/hierarchy1"/>
    <dgm:cxn modelId="{4D0A2FD1-59AD-4045-93BB-FFB61C81409A}" type="presParOf" srcId="{E7000146-5180-4B44-955C-6B71A132DDEF}" destId="{290EB25B-B6C3-4F24-81FE-BD76CED2561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F3E4E-2260-4202-B2F1-70D1DEF83FC6}">
      <dsp:nvSpPr>
        <dsp:cNvPr id="0" name=""/>
        <dsp:cNvSpPr/>
      </dsp:nvSpPr>
      <dsp:spPr>
        <a:xfrm>
          <a:off x="4051043" y="2815453"/>
          <a:ext cx="3106101" cy="475968"/>
        </a:xfrm>
        <a:custGeom>
          <a:avLst/>
          <a:gdLst/>
          <a:ahLst/>
          <a:cxnLst/>
          <a:rect l="0" t="0" r="0" b="0"/>
          <a:pathLst>
            <a:path>
              <a:moveTo>
                <a:pt x="0" y="0"/>
              </a:moveTo>
              <a:lnTo>
                <a:pt x="0" y="316894"/>
              </a:lnTo>
              <a:lnTo>
                <a:pt x="3106101" y="316894"/>
              </a:lnTo>
              <a:lnTo>
                <a:pt x="3106101" y="4759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AAD68-0058-4C08-A2C0-965379176F88}">
      <dsp:nvSpPr>
        <dsp:cNvPr id="0" name=""/>
        <dsp:cNvSpPr/>
      </dsp:nvSpPr>
      <dsp:spPr>
        <a:xfrm>
          <a:off x="4051043" y="2815453"/>
          <a:ext cx="1007377" cy="475968"/>
        </a:xfrm>
        <a:custGeom>
          <a:avLst/>
          <a:gdLst/>
          <a:ahLst/>
          <a:cxnLst/>
          <a:rect l="0" t="0" r="0" b="0"/>
          <a:pathLst>
            <a:path>
              <a:moveTo>
                <a:pt x="0" y="0"/>
              </a:moveTo>
              <a:lnTo>
                <a:pt x="0" y="316894"/>
              </a:lnTo>
              <a:lnTo>
                <a:pt x="1007377" y="316894"/>
              </a:lnTo>
              <a:lnTo>
                <a:pt x="1007377" y="4759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47FFC-3F86-4DAD-8227-41AD56F69766}">
      <dsp:nvSpPr>
        <dsp:cNvPr id="0" name=""/>
        <dsp:cNvSpPr/>
      </dsp:nvSpPr>
      <dsp:spPr>
        <a:xfrm>
          <a:off x="2959697" y="2815453"/>
          <a:ext cx="1091345" cy="475968"/>
        </a:xfrm>
        <a:custGeom>
          <a:avLst/>
          <a:gdLst/>
          <a:ahLst/>
          <a:cxnLst/>
          <a:rect l="0" t="0" r="0" b="0"/>
          <a:pathLst>
            <a:path>
              <a:moveTo>
                <a:pt x="1091345" y="0"/>
              </a:moveTo>
              <a:lnTo>
                <a:pt x="1091345" y="316894"/>
              </a:lnTo>
              <a:lnTo>
                <a:pt x="0" y="316894"/>
              </a:lnTo>
              <a:lnTo>
                <a:pt x="0" y="4759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F6287-5C6B-4AF4-976F-2BA2FC657F67}">
      <dsp:nvSpPr>
        <dsp:cNvPr id="0" name=""/>
        <dsp:cNvSpPr/>
      </dsp:nvSpPr>
      <dsp:spPr>
        <a:xfrm>
          <a:off x="860973" y="2815453"/>
          <a:ext cx="3190069" cy="475968"/>
        </a:xfrm>
        <a:custGeom>
          <a:avLst/>
          <a:gdLst/>
          <a:ahLst/>
          <a:cxnLst/>
          <a:rect l="0" t="0" r="0" b="0"/>
          <a:pathLst>
            <a:path>
              <a:moveTo>
                <a:pt x="3190069" y="0"/>
              </a:moveTo>
              <a:lnTo>
                <a:pt x="3190069" y="316894"/>
              </a:lnTo>
              <a:lnTo>
                <a:pt x="0" y="316894"/>
              </a:lnTo>
              <a:lnTo>
                <a:pt x="0" y="4759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1E958-3E0D-4501-B304-C68FCF9D3678}">
      <dsp:nvSpPr>
        <dsp:cNvPr id="0" name=""/>
        <dsp:cNvSpPr/>
      </dsp:nvSpPr>
      <dsp:spPr>
        <a:xfrm>
          <a:off x="3192474" y="1725070"/>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373E9-9CEF-4CEF-8771-1DFDDB5AD778}">
      <dsp:nvSpPr>
        <dsp:cNvPr id="0" name=""/>
        <dsp:cNvSpPr/>
      </dsp:nvSpPr>
      <dsp:spPr>
        <a:xfrm>
          <a:off x="3383267" y="1906324"/>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err="1" smtClean="0"/>
            <a:t>Іс-әрекеттің</a:t>
          </a:r>
          <a:r>
            <a:rPr lang="ru-RU" sz="1100" kern="1200" dirty="0" smtClean="0"/>
            <a:t>  </a:t>
          </a:r>
          <a:r>
            <a:rPr lang="ru-RU" sz="1100" kern="1200" dirty="0" err="1" smtClean="0"/>
            <a:t>психологиялық</a:t>
          </a:r>
          <a:r>
            <a:rPr lang="ru-RU" sz="1100" kern="1200" dirty="0" smtClean="0"/>
            <a:t> </a:t>
          </a:r>
          <a:r>
            <a:rPr lang="ru-RU" sz="1100" kern="1200" dirty="0" err="1" smtClean="0"/>
            <a:t>құрылымын</a:t>
          </a:r>
          <a:r>
            <a:rPr lang="ru-RU" sz="1100" kern="1200" dirty="0" smtClean="0"/>
            <a:t> </a:t>
          </a:r>
          <a:r>
            <a:rPr lang="ru-RU" sz="1100" kern="1200" dirty="0" err="1" smtClean="0"/>
            <a:t>төмендегідей</a:t>
          </a:r>
          <a:r>
            <a:rPr lang="ru-RU" sz="1100" kern="1200" dirty="0" smtClean="0"/>
            <a:t> </a:t>
          </a:r>
          <a:r>
            <a:rPr lang="ru-RU" sz="1100" kern="1200" dirty="0" err="1" smtClean="0"/>
            <a:t>бейнелеуге</a:t>
          </a:r>
          <a:r>
            <a:rPr lang="ru-RU" sz="1100" kern="1200" dirty="0" smtClean="0"/>
            <a:t> </a:t>
          </a:r>
          <a:r>
            <a:rPr lang="ru-RU" sz="1100" kern="1200" dirty="0" err="1" smtClean="0"/>
            <a:t>болады</a:t>
          </a:r>
          <a:r>
            <a:rPr lang="ru-RU" sz="1100" kern="1200" dirty="0" smtClean="0"/>
            <a:t>:</a:t>
          </a:r>
          <a:endParaRPr lang="ru-RU" sz="1100" kern="1200" dirty="0"/>
        </a:p>
      </dsp:txBody>
      <dsp:txXfrm>
        <a:off x="3415203" y="1938260"/>
        <a:ext cx="1653265" cy="1026510"/>
      </dsp:txXfrm>
    </dsp:sp>
    <dsp:sp modelId="{EF9F09AA-961F-438B-9DF6-1F917B96CAA8}">
      <dsp:nvSpPr>
        <dsp:cNvPr id="0" name=""/>
        <dsp:cNvSpPr/>
      </dsp:nvSpPr>
      <dsp:spPr>
        <a:xfrm>
          <a:off x="2404" y="329142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958D2-EF82-4461-BF3F-D849E6D04D83}">
      <dsp:nvSpPr>
        <dsp:cNvPr id="0" name=""/>
        <dsp:cNvSpPr/>
      </dsp:nvSpPr>
      <dsp:spPr>
        <a:xfrm>
          <a:off x="193198" y="347267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k-KZ" sz="1100" b="1" kern="1200" dirty="0" smtClean="0"/>
            <a:t>Қажеттілік - белсенділік</a:t>
          </a:r>
          <a:endParaRPr lang="ru-RU" sz="1100" b="1" kern="1200" dirty="0"/>
        </a:p>
      </dsp:txBody>
      <dsp:txXfrm>
        <a:off x="225134" y="3504611"/>
        <a:ext cx="1653265" cy="1026510"/>
      </dsp:txXfrm>
    </dsp:sp>
    <dsp:sp modelId="{E87B3DD7-65FE-42AE-B649-A8CF2D5115EA}">
      <dsp:nvSpPr>
        <dsp:cNvPr id="0" name=""/>
        <dsp:cNvSpPr/>
      </dsp:nvSpPr>
      <dsp:spPr>
        <a:xfrm>
          <a:off x="2101128" y="329142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6BE9E-7C7A-4F99-B078-F9EA8EB517B4}">
      <dsp:nvSpPr>
        <dsp:cNvPr id="0" name=""/>
        <dsp:cNvSpPr/>
      </dsp:nvSpPr>
      <dsp:spPr>
        <a:xfrm>
          <a:off x="2291921" y="347267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k-KZ" sz="1100" b="1" kern="1200" dirty="0" smtClean="0"/>
            <a:t>Мотив – іс-әрекет</a:t>
          </a:r>
          <a:endParaRPr lang="ru-RU" sz="1100" b="1" kern="1200" dirty="0"/>
        </a:p>
      </dsp:txBody>
      <dsp:txXfrm>
        <a:off x="2323857" y="3504611"/>
        <a:ext cx="1653265" cy="1026510"/>
      </dsp:txXfrm>
    </dsp:sp>
    <dsp:sp modelId="{3C87CDFA-25F1-471B-9E57-EAF93A6D08A1}">
      <dsp:nvSpPr>
        <dsp:cNvPr id="0" name=""/>
        <dsp:cNvSpPr/>
      </dsp:nvSpPr>
      <dsp:spPr>
        <a:xfrm>
          <a:off x="4199852" y="329142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A8A5E-BCA6-4660-B5D1-3DDA3B1EDBC8}">
      <dsp:nvSpPr>
        <dsp:cNvPr id="0" name=""/>
        <dsp:cNvSpPr/>
      </dsp:nvSpPr>
      <dsp:spPr>
        <a:xfrm>
          <a:off x="4390645" y="347267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k-KZ" sz="1100" b="1" kern="1200" dirty="0" smtClean="0"/>
            <a:t>Мақсат – әрекет</a:t>
          </a:r>
          <a:endParaRPr lang="ru-RU" sz="1100" b="1" kern="1200" dirty="0"/>
        </a:p>
      </dsp:txBody>
      <dsp:txXfrm>
        <a:off x="4422581" y="3504611"/>
        <a:ext cx="1653265" cy="1026510"/>
      </dsp:txXfrm>
    </dsp:sp>
    <dsp:sp modelId="{A17664B7-BFE8-44BF-B681-38EF156EF607}">
      <dsp:nvSpPr>
        <dsp:cNvPr id="0" name=""/>
        <dsp:cNvSpPr/>
      </dsp:nvSpPr>
      <dsp:spPr>
        <a:xfrm>
          <a:off x="6298576" y="329142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70452-E12A-4F93-9137-45C72D48CB0F}">
      <dsp:nvSpPr>
        <dsp:cNvPr id="0" name=""/>
        <dsp:cNvSpPr/>
      </dsp:nvSpPr>
      <dsp:spPr>
        <a:xfrm>
          <a:off x="6489369" y="347267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k-KZ" sz="1100" b="1" kern="1200" dirty="0" smtClean="0"/>
            <a:t>Жағдай - амал</a:t>
          </a:r>
          <a:endParaRPr lang="ru-RU" sz="1100" b="1" kern="1200" dirty="0"/>
        </a:p>
      </dsp:txBody>
      <dsp:txXfrm>
        <a:off x="6521305" y="3504611"/>
        <a:ext cx="1653265" cy="10265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pPr/>
              <a:t>28.09.2020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943914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5546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85207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6507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17109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39107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24613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488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16727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41494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8800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75084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53009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309467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018750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64813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817867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0024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354897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50863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1272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382581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28.09.2020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28.09.2020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28.09.2020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pPr/>
              <a:t>28.09.2020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28.09.2020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28.09.2020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pPr/>
              <a:t>28.09.2020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pPr/>
              <a:t>28.09.2020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pPr/>
              <a:t>28.09.2020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pPr/>
              <a:t>28.09.2020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pPr/>
              <a:t>28.09.2020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28.09.2020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857459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28.09.2020</a:t>
            </a:fld>
            <a:endParaRPr lang="ru-R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
        <p:nvSpPr>
          <p:cNvPr id="2" name="Title Placeholder 1"/>
          <p:cNvSpPr>
            <a:spLocks noGrp="1"/>
          </p:cNvSpPr>
          <p:nvPr>
            <p:ph type="title"/>
          </p:nvPr>
        </p:nvSpPr>
        <p:spPr>
          <a:xfrm>
            <a:off x="660586" y="243915"/>
            <a:ext cx="7839635" cy="977899"/>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xmlns="" val="1223321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28.09.2020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28.09.2020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36912"/>
            <a:ext cx="8062912"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Іс-әрекет психологиясы</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116205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Мақсат </a:t>
            </a:r>
            <a:endParaRPr lang="ru-RU" sz="44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
          </p:nvPr>
        </p:nvSpPr>
        <p:spPr>
          <a:xfrm>
            <a:off x="467544" y="1556792"/>
            <a:ext cx="8229600" cy="3528392"/>
          </a:xfrm>
        </p:spPr>
        <p:txBody>
          <a:bodyPr>
            <a:normAutofit/>
          </a:bodyPr>
          <a:lstStyle/>
          <a:p>
            <a:r>
              <a:rPr lang="kk-KZ" dirty="0" smtClean="0"/>
              <a:t>Мақсат дегеніміз, болашақ әрекет нәтижесін саналы түрде елестету. Бұл тұғаның әрекет мәнін қабылдауы. Мысалы, саяхатқа аттану үшін билет сатып алу керек, киімдерді жинап, межелі жерге жету керек. Осылардың барлығы мотивтер аясына қатысты болғандықтан, алға қойылған және қабылданған мақсаттарға тұлғаның қол жеткізуі қажет. Әйтпегенде, олар субъект үшін мәнсіз болар еді.</a:t>
            </a:r>
            <a:endParaRPr lang="ru-RU" dirty="0"/>
          </a:p>
        </p:txBody>
      </p:sp>
    </p:spTree>
    <p:extLst>
      <p:ext uri="{BB962C8B-B14F-4D97-AF65-F5344CB8AC3E}">
        <p14:creationId xmlns:p14="http://schemas.microsoft.com/office/powerpoint/2010/main" xmlns="" val="154735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3960440"/>
          </a:xfrm>
        </p:spPr>
        <p:txBody>
          <a:bodyPr>
            <a:normAutofit fontScale="77500" lnSpcReduction="20000"/>
          </a:bodyPr>
          <a:lstStyle/>
          <a:p>
            <a:r>
              <a:rPr lang="kk-KZ" dirty="0" smtClean="0"/>
              <a:t>Адам әрекеттерінің барлығы бір мақсатқа, бір мүддеге саналы түрде бағытталып отырады. Адам алдына бір мақсат қойып, содан бір нәтиже шығаруға тырысады. </a:t>
            </a:r>
          </a:p>
          <a:p>
            <a:r>
              <a:rPr lang="kk-KZ" dirty="0" smtClean="0"/>
              <a:t>Саналы әрекеттің айрықша, маңызды сипаттарының бірі – шығармашылық. Шығармашылықтың дамуында жеке адамның ерекшеліктері өте маңызды болады. Іс-әрекет тек белсенділік пен емес, мінезбен де ерекшеленеді.</a:t>
            </a:r>
          </a:p>
          <a:p>
            <a:r>
              <a:rPr lang="kk-KZ" dirty="0" smtClean="0"/>
              <a:t>Мінез-құлық споталдықты сыртқы әсерден емес ішкі себептерден пайда болған болады, ал іс-әрекет – ұйымдастырушылықты, мінез – аяқ астынан, іс-әрекет – жүйелік болады</a:t>
            </a:r>
            <a:endParaRPr lang="ru-RU" dirty="0"/>
          </a:p>
        </p:txBody>
      </p:sp>
      <p:sp>
        <p:nvSpPr>
          <p:cNvPr id="4" name="TextBox 3"/>
          <p:cNvSpPr txBox="1"/>
          <p:nvPr/>
        </p:nvSpPr>
        <p:spPr>
          <a:xfrm>
            <a:off x="1475656" y="4263479"/>
            <a:ext cx="6657592" cy="461665"/>
          </a:xfrm>
          <a:prstGeom prst="rect">
            <a:avLst/>
          </a:prstGeom>
          <a:noFill/>
        </p:spPr>
        <p:txBody>
          <a:bodyPr wrap="none" rtlCol="0">
            <a:spAutoFit/>
          </a:bodyPr>
          <a:lstStyle/>
          <a:p>
            <a:r>
              <a:rPr lang="kk-KZ" sz="2400" u="sng" dirty="0" smtClean="0"/>
              <a:t>Адам іс-әрекетінің мотиві әр түрлі болады</a:t>
            </a:r>
            <a:endParaRPr lang="ru-RU" sz="2400" u="sng" dirty="0"/>
          </a:p>
        </p:txBody>
      </p:sp>
      <p:sp>
        <p:nvSpPr>
          <p:cNvPr id="5" name="Блок-схема: процесс 4"/>
          <p:cNvSpPr/>
          <p:nvPr/>
        </p:nvSpPr>
        <p:spPr>
          <a:xfrm>
            <a:off x="323528" y="5013176"/>
            <a:ext cx="2736304"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Органикалық</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6021288"/>
            <a:ext cx="276225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05059" y="6174759"/>
            <a:ext cx="1773242" cy="369332"/>
          </a:xfrm>
          <a:prstGeom prst="rect">
            <a:avLst/>
          </a:prstGeom>
          <a:noFill/>
        </p:spPr>
        <p:txBody>
          <a:bodyPr wrap="none" rtlCol="0">
            <a:spAutoFit/>
          </a:bodyPr>
          <a:lstStyle/>
          <a:p>
            <a:r>
              <a:rPr lang="kk-KZ" dirty="0" smtClean="0"/>
              <a:t>Материалдық</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6431" y="4984973"/>
            <a:ext cx="276225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415099" y="5138444"/>
            <a:ext cx="2024913" cy="369332"/>
          </a:xfrm>
          <a:prstGeom prst="rect">
            <a:avLst/>
          </a:prstGeom>
          <a:noFill/>
        </p:spPr>
        <p:txBody>
          <a:bodyPr wrap="none" rtlCol="0">
            <a:spAutoFit/>
          </a:bodyPr>
          <a:lstStyle/>
          <a:p>
            <a:r>
              <a:rPr lang="kk-KZ" dirty="0" smtClean="0"/>
              <a:t>Функционалдық</a:t>
            </a:r>
            <a:endParaRPr lang="ru-R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6430" y="6021287"/>
            <a:ext cx="276225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701234" y="6174758"/>
            <a:ext cx="1452642" cy="369332"/>
          </a:xfrm>
          <a:prstGeom prst="rect">
            <a:avLst/>
          </a:prstGeom>
          <a:noFill/>
        </p:spPr>
        <p:txBody>
          <a:bodyPr wrap="none" rtlCol="0">
            <a:spAutoFit/>
          </a:bodyPr>
          <a:lstStyle/>
          <a:p>
            <a:r>
              <a:rPr lang="kk-KZ" dirty="0" smtClean="0"/>
              <a:t>Әлеуметтік</a:t>
            </a:r>
            <a:endParaRPr lang="ru-R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90875" y="5498483"/>
            <a:ext cx="276225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075710" y="5651954"/>
            <a:ext cx="992579" cy="369332"/>
          </a:xfrm>
          <a:prstGeom prst="rect">
            <a:avLst/>
          </a:prstGeom>
          <a:noFill/>
        </p:spPr>
        <p:txBody>
          <a:bodyPr wrap="none" rtlCol="0">
            <a:spAutoFit/>
          </a:bodyPr>
          <a:lstStyle/>
          <a:p>
            <a:r>
              <a:rPr lang="kk-KZ" dirty="0" smtClean="0"/>
              <a:t>Рухани</a:t>
            </a:r>
            <a:endParaRPr lang="ru-RU" dirty="0"/>
          </a:p>
        </p:txBody>
      </p:sp>
    </p:spTree>
    <p:extLst>
      <p:ext uri="{BB962C8B-B14F-4D97-AF65-F5344CB8AC3E}">
        <p14:creationId xmlns:p14="http://schemas.microsoft.com/office/powerpoint/2010/main" xmlns="" val="5268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вырезанными противолежащими углами 9"/>
          <p:cNvSpPr/>
          <p:nvPr/>
        </p:nvSpPr>
        <p:spPr>
          <a:xfrm>
            <a:off x="510456" y="4765908"/>
            <a:ext cx="3672408" cy="1714602"/>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kk-KZ" sz="4000" dirty="0">
                <a:solidFill>
                  <a:srgbClr val="CCDDEA">
                    <a:lumMod val="10000"/>
                  </a:srgbClr>
                </a:solidFill>
              </a:rPr>
              <a:t>Интеллект</a:t>
            </a:r>
            <a:endParaRPr lang="ru-RU" sz="4000" dirty="0">
              <a:solidFill>
                <a:srgbClr val="CCDDEA">
                  <a:lumMod val="10000"/>
                </a:srgbClr>
              </a:solidFill>
            </a:endParaRPr>
          </a:p>
        </p:txBody>
      </p:sp>
      <p:sp>
        <p:nvSpPr>
          <p:cNvPr id="3" name="Объект 2"/>
          <p:cNvSpPr>
            <a:spLocks noGrp="1"/>
          </p:cNvSpPr>
          <p:nvPr>
            <p:ph idx="1"/>
          </p:nvPr>
        </p:nvSpPr>
        <p:spPr>
          <a:xfrm>
            <a:off x="467544" y="908720"/>
            <a:ext cx="8229600" cy="682096"/>
          </a:xfrm>
        </p:spPr>
        <p:txBody>
          <a:bodyPr>
            <a:noAutofit/>
          </a:bodyPr>
          <a:lstStyle/>
          <a:p>
            <a:pPr algn="ctr"/>
            <a:r>
              <a:rPr lang="kk-KZ" sz="4000" dirty="0" smtClean="0"/>
              <a:t>Шығармашылық іс-әрекет</a:t>
            </a:r>
            <a:endParaRPr lang="ru-RU" sz="4000" dirty="0"/>
          </a:p>
        </p:txBody>
      </p:sp>
      <p:sp>
        <p:nvSpPr>
          <p:cNvPr id="4" name="Прямоугольник с двумя вырезанными противолежащими углами 3"/>
          <p:cNvSpPr/>
          <p:nvPr/>
        </p:nvSpPr>
        <p:spPr>
          <a:xfrm>
            <a:off x="467544" y="2060848"/>
            <a:ext cx="3672408" cy="1656184"/>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4000" dirty="0" smtClean="0">
                <a:solidFill>
                  <a:schemeClr val="tx2">
                    <a:lumMod val="10000"/>
                  </a:schemeClr>
                </a:solidFill>
              </a:rPr>
              <a:t>Зейін</a:t>
            </a:r>
            <a:endParaRPr lang="ru-RU" sz="4000" dirty="0">
              <a:solidFill>
                <a:schemeClr val="tx2">
                  <a:lumMod val="10000"/>
                </a:schemeClr>
              </a:solidFill>
            </a:endParaRPr>
          </a:p>
        </p:txBody>
      </p:sp>
      <p:sp>
        <p:nvSpPr>
          <p:cNvPr id="5" name="Прямоугольник с двумя вырезанными противолежащими углами 4"/>
          <p:cNvSpPr/>
          <p:nvPr/>
        </p:nvSpPr>
        <p:spPr>
          <a:xfrm>
            <a:off x="4953745" y="2079712"/>
            <a:ext cx="3672408" cy="1656184"/>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4000" dirty="0" smtClean="0">
                <a:solidFill>
                  <a:schemeClr val="tx2">
                    <a:lumMod val="10000"/>
                  </a:schemeClr>
                </a:solidFill>
              </a:rPr>
              <a:t>Есте сақтау</a:t>
            </a:r>
            <a:endParaRPr lang="ru-RU" sz="4000" dirty="0">
              <a:solidFill>
                <a:schemeClr val="tx2">
                  <a:lumMod val="10000"/>
                </a:schemeClr>
              </a:solidFill>
            </a:endParaRPr>
          </a:p>
        </p:txBody>
      </p:sp>
      <p:sp>
        <p:nvSpPr>
          <p:cNvPr id="11" name="Прямоугольник с двумя вырезанными противолежащими углами 10"/>
          <p:cNvSpPr/>
          <p:nvPr/>
        </p:nvSpPr>
        <p:spPr>
          <a:xfrm>
            <a:off x="4962467" y="4824326"/>
            <a:ext cx="3672408" cy="1656184"/>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k-KZ" sz="4000" dirty="0" smtClean="0">
                <a:solidFill>
                  <a:schemeClr val="tx2">
                    <a:lumMod val="10000"/>
                  </a:schemeClr>
                </a:solidFill>
              </a:rPr>
              <a:t>Ойлау</a:t>
            </a:r>
            <a:endParaRPr lang="ru-RU" sz="4000" dirty="0">
              <a:solidFill>
                <a:schemeClr val="tx2">
                  <a:lumMod val="10000"/>
                </a:schemeClr>
              </a:solidFill>
            </a:endParaRPr>
          </a:p>
        </p:txBody>
      </p:sp>
    </p:spTree>
    <p:extLst>
      <p:ext uri="{BB962C8B-B14F-4D97-AF65-F5344CB8AC3E}">
        <p14:creationId xmlns:p14="http://schemas.microsoft.com/office/powerpoint/2010/main" xmlns="" val="389257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115616" y="404664"/>
            <a:ext cx="698477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t>Іс-әрекеттің түрлері</a:t>
            </a:r>
            <a:endParaRPr lang="ru-RU" sz="3200" dirty="0"/>
          </a:p>
        </p:txBody>
      </p:sp>
      <p:sp>
        <p:nvSpPr>
          <p:cNvPr id="6" name="Облако 5"/>
          <p:cNvSpPr/>
          <p:nvPr/>
        </p:nvSpPr>
        <p:spPr>
          <a:xfrm>
            <a:off x="251520" y="2348880"/>
            <a:ext cx="2520280" cy="18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Оқу</a:t>
            </a:r>
            <a:r>
              <a:rPr lang="kk-KZ" dirty="0" smtClean="0"/>
              <a:t> </a:t>
            </a:r>
            <a:endParaRPr lang="ru-RU" dirty="0"/>
          </a:p>
        </p:txBody>
      </p:sp>
      <p:sp>
        <p:nvSpPr>
          <p:cNvPr id="7" name="Облако 6"/>
          <p:cNvSpPr/>
          <p:nvPr/>
        </p:nvSpPr>
        <p:spPr>
          <a:xfrm>
            <a:off x="1691680" y="4437112"/>
            <a:ext cx="2520280" cy="19442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Ойын </a:t>
            </a:r>
            <a:endParaRPr lang="ru-RU" dirty="0">
              <a:solidFill>
                <a:schemeClr val="bg1"/>
              </a:solidFill>
            </a:endParaRPr>
          </a:p>
        </p:txBody>
      </p:sp>
      <p:sp>
        <p:nvSpPr>
          <p:cNvPr id="8" name="Облако 7"/>
          <p:cNvSpPr/>
          <p:nvPr/>
        </p:nvSpPr>
        <p:spPr>
          <a:xfrm>
            <a:off x="4329110" y="2492896"/>
            <a:ext cx="3240360" cy="2160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Қарым-қатынас</a:t>
            </a:r>
            <a:endParaRPr lang="ru-RU" dirty="0">
              <a:solidFill>
                <a:schemeClr val="bg1"/>
              </a:solidFill>
            </a:endParaRPr>
          </a:p>
        </p:txBody>
      </p:sp>
      <p:sp>
        <p:nvSpPr>
          <p:cNvPr id="9" name="Облако 8"/>
          <p:cNvSpPr/>
          <p:nvPr/>
        </p:nvSpPr>
        <p:spPr>
          <a:xfrm>
            <a:off x="6201318" y="4629319"/>
            <a:ext cx="2736304" cy="2160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Еңбек</a:t>
            </a:r>
            <a:endParaRPr lang="ru-RU" dirty="0">
              <a:solidFill>
                <a:schemeClr val="bg1"/>
              </a:solidFill>
            </a:endParaRPr>
          </a:p>
        </p:txBody>
      </p:sp>
    </p:spTree>
    <p:extLst>
      <p:ext uri="{BB962C8B-B14F-4D97-AF65-F5344CB8AC3E}">
        <p14:creationId xmlns:p14="http://schemas.microsoft.com/office/powerpoint/2010/main" xmlns="" val="386580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251640" cy="6855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kk-KZ" b="1" dirty="0" smtClean="0">
                <a:ln w="50800"/>
                <a:solidFill>
                  <a:schemeClr val="bg1">
                    <a:shade val="50000"/>
                  </a:schemeClr>
                </a:solidFill>
                <a:effectLst/>
              </a:rPr>
              <a:t>Іс-әрекеттің ойын түрі</a:t>
            </a:r>
            <a:endParaRPr lang="ru-RU" b="1" dirty="0">
              <a:ln w="50800"/>
              <a:solidFill>
                <a:schemeClr val="bg1">
                  <a:shade val="50000"/>
                </a:schemeClr>
              </a:solidFill>
              <a:effectLst/>
            </a:endParaRPr>
          </a:p>
        </p:txBody>
      </p:sp>
      <p:sp>
        <p:nvSpPr>
          <p:cNvPr id="3" name="Объект 2"/>
          <p:cNvSpPr>
            <a:spLocks noGrp="1"/>
          </p:cNvSpPr>
          <p:nvPr>
            <p:ph idx="1"/>
          </p:nvPr>
        </p:nvSpPr>
        <p:spPr/>
        <p:txBody>
          <a:bodyPr>
            <a:normAutofit fontScale="92500" lnSpcReduction="20000"/>
          </a:bodyPr>
          <a:lstStyle/>
          <a:p>
            <a:pPr marL="64008" indent="0">
              <a:buNone/>
            </a:pPr>
            <a:r>
              <a:rPr lang="kk-KZ" dirty="0" smtClean="0">
                <a:solidFill>
                  <a:schemeClr val="bg1">
                    <a:lumMod val="95000"/>
                    <a:lumOff val="5000"/>
                  </a:schemeClr>
                </a:solidFill>
              </a:rPr>
              <a:t>Ойын – бала әрекетінің негізгі бір түрі. Ойын арқылы адам баласының белгілі бір буыны қоғамдық тәжірибені меңгереді, өзінің психикалық ерекшеліктерін қалыптастырады. Бала ойынында да қоғамдық, ұжымдық сипат болады. Мәселен, кез келген бала еш уақытта жалғыз ойнамайды, қатар құрбыларымен бірлесіп ойнайды, ойын арқылы, бір-бірімен өзара қарым-қатынас жасайды. Ал мұның өзі оның дамуы үшін ерекше маңызы бар фактор екендігі түсінікті.</a:t>
            </a:r>
            <a:endParaRPr lang="ru-RU" dirty="0">
              <a:solidFill>
                <a:schemeClr val="bg1">
                  <a:lumMod val="95000"/>
                  <a:lumOff val="5000"/>
                </a:schemeClr>
              </a:solidFill>
            </a:endParaRPr>
          </a:p>
        </p:txBody>
      </p:sp>
    </p:spTree>
    <p:extLst>
      <p:ext uri="{BB962C8B-B14F-4D97-AF65-F5344CB8AC3E}">
        <p14:creationId xmlns:p14="http://schemas.microsoft.com/office/powerpoint/2010/main" xmlns="" val="18664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t>Оқу </a:t>
            </a:r>
            <a:endParaRPr lang="ru-RU" dirty="0"/>
          </a:p>
        </p:txBody>
      </p:sp>
      <p:sp>
        <p:nvSpPr>
          <p:cNvPr id="3" name="Объект 2"/>
          <p:cNvSpPr>
            <a:spLocks noGrp="1"/>
          </p:cNvSpPr>
          <p:nvPr>
            <p:ph idx="1"/>
          </p:nvPr>
        </p:nvSpPr>
        <p:spPr>
          <a:xfrm>
            <a:off x="467544" y="1628800"/>
            <a:ext cx="8229600" cy="4572000"/>
          </a:xfrm>
        </p:spPr>
        <p:txBody>
          <a:bodyPr>
            <a:noAutofit/>
          </a:bodyPr>
          <a:lstStyle/>
          <a:p>
            <a:r>
              <a:rPr lang="kk-KZ" sz="2400" dirty="0" smtClean="0">
                <a:latin typeface="Times New Roman" panose="02020603050405020304" pitchFamily="18" charset="0"/>
                <a:cs typeface="Times New Roman" panose="02020603050405020304" pitchFamily="18" charset="0"/>
              </a:rPr>
              <a:t>Оқу – іс-әрекеттің негізгі саласы еңбек процесін нәтижелі орындауға қажетті білімді, дағды мен икемді жүйелі түрде меңгеру.</a:t>
            </a:r>
          </a:p>
          <a:p>
            <a:r>
              <a:rPr lang="kk-KZ" sz="2400" dirty="0" smtClean="0">
                <a:latin typeface="Times New Roman" panose="02020603050405020304" pitchFamily="18" charset="0"/>
                <a:cs typeface="Times New Roman" panose="02020603050405020304" pitchFamily="18" charset="0"/>
              </a:rPr>
              <a:t>Мектеп жасындағы балалардың негізгі әрекеті – оқу. Оқу арқылы балаға қоғам өзінің ғасырлар бойы жиналған асыл мұрасын, дағды, тәжірибесін береді. Сонымен бірге жаңа буын оқу арқылы өзінен бұрынғылардың практикалық әрекетін, ғылым мен білім жүйелерін меңгередң. Сөйтіп, өзін практикалық әрекетке дайындайды. Білім жүйесін меңгеру арқылы ғана адам ой және дене еңбегінің тетіктерін жақсы түсінеді. Оларды жан-жақты білуге мүмкіндік алады. Білім меңгеру – ұзақ уақытты керек ететін күрделі процесс.</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333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0"/>
            <a:ext cx="109728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Объект 2"/>
          <p:cNvSpPr>
            <a:spLocks noGrp="1"/>
          </p:cNvSpPr>
          <p:nvPr>
            <p:ph idx="1"/>
          </p:nvPr>
        </p:nvSpPr>
        <p:spPr>
          <a:xfrm>
            <a:off x="467544" y="1844824"/>
            <a:ext cx="8229600" cy="4176464"/>
          </a:xfrm>
        </p:spPr>
        <p:txBody>
          <a:bodyPr>
            <a:normAutofit/>
          </a:bodyPr>
          <a:lstStyle/>
          <a:p>
            <a:r>
              <a:rPr lang="kk-KZ" dirty="0" smtClean="0">
                <a:solidFill>
                  <a:schemeClr val="bg1"/>
                </a:solidFill>
              </a:rPr>
              <a:t>Адам үшін іс-әрекеттің қашан да қоғамдық әлеуметтік рөлі зор. Іс-әрекеттің саналылығы мен мақсаттылығы, жоспарлығы мен жүйелілігі оның ең басты белгілері болса, алдағы тұрған міндетті шеші, яғни ойлаған істен бір нәтиже шығару – оның екінші бір басты белгісі болып табылады. Адам психикасының дамуында іс-әрекеттің шешуші орнымен қатар, біз сананың да күрделене түсуіне ықпал жасайтынын естен шығармауымыз керек. Сойтіп, сана мен іс-әрекеттің бірлігі, психиканың іс-әрекет үстінде дамитындары жайлы мәселе психологияның басты принциптері болып табылады. </a:t>
            </a:r>
            <a:endParaRPr lang="ru-RU" dirty="0">
              <a:solidFill>
                <a:schemeClr val="bg1"/>
              </a:solidFill>
            </a:endParaRPr>
          </a:p>
        </p:txBody>
      </p:sp>
      <p:sp>
        <p:nvSpPr>
          <p:cNvPr id="2" name="Заголовок 1"/>
          <p:cNvSpPr>
            <a:spLocks noGrp="1"/>
          </p:cNvSpPr>
          <p:nvPr>
            <p:ph type="title"/>
          </p:nvPr>
        </p:nvSpPr>
        <p:spPr>
          <a:xfrm>
            <a:off x="906587" y="404664"/>
            <a:ext cx="8229600" cy="125272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5400" b="1" cap="all" dirty="0" smtClean="0">
                <a:ln w="0">
                  <a:solidFill>
                    <a:schemeClr val="accent1">
                      <a:lumMod val="60000"/>
                      <a:lumOff val="40000"/>
                    </a:schemeClr>
                  </a:solidFill>
                </a:ln>
                <a:solidFill>
                  <a:schemeClr val="bg1"/>
                </a:solidFill>
                <a:effectLst>
                  <a:reflection blurRad="12700" stA="50000" endPos="50000" dist="5000" dir="5400000" sy="-100000" rotWithShape="0"/>
                </a:effectLst>
              </a:rPr>
              <a:t>Қорытынды </a:t>
            </a:r>
            <a:endParaRPr lang="ru-RU" sz="5400" b="1" cap="all" dirty="0">
              <a:ln w="0">
                <a:solidFill>
                  <a:schemeClr val="accent1">
                    <a:lumMod val="60000"/>
                    <a:lumOff val="40000"/>
                  </a:schemeClr>
                </a:solidFill>
              </a:ln>
              <a:solidFill>
                <a:schemeClr val="bg1"/>
              </a:soli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19617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Қолданылған әдебиеттер:</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Объект 1"/>
          <p:cNvSpPr>
            <a:spLocks noGrp="1"/>
          </p:cNvSpPr>
          <p:nvPr>
            <p:ph idx="1"/>
          </p:nvPr>
        </p:nvSpPr>
        <p:spPr/>
        <p:txBody>
          <a:bodyPr>
            <a:normAutofit lnSpcReduction="10000"/>
          </a:bodyPr>
          <a:lstStyle/>
          <a:p>
            <a:pPr>
              <a:buClr>
                <a:srgbClr val="FFFF00"/>
              </a:buClr>
            </a:pPr>
            <a:r>
              <a:rPr lang="kk-KZ" dirty="0" smtClean="0">
                <a:solidFill>
                  <a:srgbClr val="FFFF99"/>
                </a:solidFill>
              </a:rPr>
              <a:t>Жарықбаев Қ. Жантану негіздері. 2002.</a:t>
            </a:r>
          </a:p>
          <a:p>
            <a:pPr>
              <a:buClr>
                <a:srgbClr val="FFFF00"/>
              </a:buClr>
            </a:pPr>
            <a:r>
              <a:rPr lang="kk-KZ" dirty="0" smtClean="0">
                <a:solidFill>
                  <a:srgbClr val="FFFF99"/>
                </a:solidFill>
              </a:rPr>
              <a:t>Алдамұратов Ә. Жалпы психология. 1996</a:t>
            </a:r>
          </a:p>
          <a:p>
            <a:pPr>
              <a:buClr>
                <a:srgbClr val="FFFF00"/>
              </a:buClr>
            </a:pPr>
            <a:r>
              <a:rPr lang="kk-KZ" dirty="0" smtClean="0">
                <a:solidFill>
                  <a:srgbClr val="FFFF99"/>
                </a:solidFill>
              </a:rPr>
              <a:t>Сәбет Бап-Баба. Жалпы психология. 2003.</a:t>
            </a:r>
          </a:p>
          <a:p>
            <a:pPr>
              <a:buClr>
                <a:srgbClr val="FFFF00"/>
              </a:buClr>
            </a:pPr>
            <a:r>
              <a:rPr lang="kk-KZ" dirty="0" smtClean="0">
                <a:solidFill>
                  <a:srgbClr val="FFFF99"/>
                </a:solidFill>
              </a:rPr>
              <a:t>Дубровина И. В. Психология. 2003</a:t>
            </a:r>
          </a:p>
          <a:p>
            <a:pPr>
              <a:buClr>
                <a:srgbClr val="FFFF00"/>
              </a:buClr>
            </a:pPr>
            <a:r>
              <a:rPr lang="kk-KZ" dirty="0" smtClean="0">
                <a:solidFill>
                  <a:srgbClr val="FFFF99"/>
                </a:solidFill>
              </a:rPr>
              <a:t>Психологиялық сөздік. 1990</a:t>
            </a:r>
          </a:p>
          <a:p>
            <a:pPr>
              <a:buClr>
                <a:srgbClr val="FFFF00"/>
              </a:buClr>
            </a:pPr>
            <a:r>
              <a:rPr lang="kk-KZ" dirty="0" smtClean="0">
                <a:solidFill>
                  <a:srgbClr val="FFFF99"/>
                </a:solidFill>
              </a:rPr>
              <a:t>Богословский В. В. Жалпы психология. 1980</a:t>
            </a:r>
            <a:endParaRPr lang="ru-RU" dirty="0">
              <a:solidFill>
                <a:srgbClr val="FFFF99"/>
              </a:solidFill>
            </a:endParaRPr>
          </a:p>
        </p:txBody>
      </p:sp>
    </p:spTree>
    <p:extLst>
      <p:ext uri="{BB962C8B-B14F-4D97-AF65-F5344CB8AC3E}">
        <p14:creationId xmlns:p14="http://schemas.microsoft.com/office/powerpoint/2010/main" xmlns="" val="203932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Жоспар:</a:t>
            </a:r>
            <a:endParaRPr lang="ru-RU" dirty="0"/>
          </a:p>
        </p:txBody>
      </p:sp>
      <p:sp>
        <p:nvSpPr>
          <p:cNvPr id="3" name="Объект 2"/>
          <p:cNvSpPr>
            <a:spLocks noGrp="1"/>
          </p:cNvSpPr>
          <p:nvPr>
            <p:ph idx="1"/>
          </p:nvPr>
        </p:nvSpPr>
        <p:spPr/>
        <p:txBody>
          <a:bodyPr>
            <a:normAutofit/>
          </a:bodyPr>
          <a:lstStyle/>
          <a:p>
            <a:r>
              <a:rPr lang="kk-KZ" dirty="0" smtClean="0"/>
              <a:t>Кіріспе </a:t>
            </a:r>
          </a:p>
          <a:p>
            <a:r>
              <a:rPr lang="kk-KZ" dirty="0" smtClean="0"/>
              <a:t>Адамның іс-әрекетінің анықтамасы</a:t>
            </a:r>
          </a:p>
          <a:p>
            <a:r>
              <a:rPr lang="kk-KZ" dirty="0" smtClean="0"/>
              <a:t>Іс-әрекет ұғымының қалыптасуы</a:t>
            </a:r>
          </a:p>
          <a:p>
            <a:r>
              <a:rPr lang="kk-KZ" dirty="0" smtClean="0"/>
              <a:t>Адам іс-әрекетінің ерекшеліктері</a:t>
            </a:r>
          </a:p>
          <a:p>
            <a:r>
              <a:rPr lang="kk-KZ" dirty="0" smtClean="0"/>
              <a:t>Іс-әрекеттің психологиялық құрылымы</a:t>
            </a:r>
          </a:p>
          <a:p>
            <a:r>
              <a:rPr lang="kk-KZ" dirty="0" smtClean="0"/>
              <a:t>Іс-әрекет түрлеріне сипаттама</a:t>
            </a:r>
          </a:p>
          <a:p>
            <a:r>
              <a:rPr lang="kk-KZ" dirty="0" smtClean="0"/>
              <a:t>Қорытынды </a:t>
            </a:r>
          </a:p>
          <a:p>
            <a:r>
              <a:rPr lang="kk-KZ" dirty="0" smtClean="0"/>
              <a:t>Қолданылған әдебиеттер</a:t>
            </a:r>
            <a:endParaRPr lang="ru-RU" dirty="0"/>
          </a:p>
        </p:txBody>
      </p:sp>
    </p:spTree>
    <p:extLst>
      <p:ext uri="{BB962C8B-B14F-4D97-AF65-F5344CB8AC3E}">
        <p14:creationId xmlns:p14="http://schemas.microsoft.com/office/powerpoint/2010/main" xmlns="" val="330619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kk-KZ" dirty="0" smtClean="0"/>
              <a:t>Кіріспе </a:t>
            </a:r>
            <a:endParaRPr lang="ru-RU" dirty="0"/>
          </a:p>
        </p:txBody>
      </p:sp>
      <p:sp>
        <p:nvSpPr>
          <p:cNvPr id="3" name="Объект 2"/>
          <p:cNvSpPr>
            <a:spLocks noGrp="1"/>
          </p:cNvSpPr>
          <p:nvPr>
            <p:ph idx="1"/>
          </p:nvPr>
        </p:nvSpPr>
        <p:spPr/>
        <p:txBody>
          <a:bodyPr>
            <a:normAutofit fontScale="92500"/>
          </a:bodyPr>
          <a:lstStyle/>
          <a:p>
            <a:pPr marL="64008" indent="0">
              <a:buNone/>
            </a:pPr>
            <a:r>
              <a:rPr lang="kk-KZ" dirty="0" smtClean="0">
                <a:solidFill>
                  <a:srgbClr val="000000"/>
                </a:solidFill>
                <a:latin typeface="Tahoma"/>
              </a:rPr>
              <a:t>Іс-әрекет ұғымы психология саласындағы басты түсініктердің бірі. Іс-әрекетті психикадн, оның ғылыми зерттеу методологиясынан психиканың пайда болуы мен эфолюциясынан, тұлға ұғымының түсіндірілуі мен оның психологиялық сипатының құрылым бөліктерінен ажырата қарастыру мүмкін емес. Алайда, іс-әрекет ерекше психологиялық шындық ретінде әлдеқайда тереңірек сипаттауды қажет ететін ұғым. </a:t>
            </a:r>
            <a:endParaRPr lang="ru-RU" dirty="0"/>
          </a:p>
        </p:txBody>
      </p:sp>
    </p:spTree>
    <p:extLst>
      <p:ext uri="{BB962C8B-B14F-4D97-AF65-F5344CB8AC3E}">
        <p14:creationId xmlns:p14="http://schemas.microsoft.com/office/powerpoint/2010/main" xmlns="" val="672057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Іс-әрекет түсінігі</a:t>
            </a:r>
            <a:endParaRPr lang="ru-RU" dirty="0"/>
          </a:p>
        </p:txBody>
      </p:sp>
      <p:sp>
        <p:nvSpPr>
          <p:cNvPr id="3" name="Объект 2"/>
          <p:cNvSpPr>
            <a:spLocks noGrp="1"/>
          </p:cNvSpPr>
          <p:nvPr>
            <p:ph idx="1"/>
          </p:nvPr>
        </p:nvSpPr>
        <p:spPr/>
        <p:txBody>
          <a:bodyPr>
            <a:normAutofit fontScale="77500" lnSpcReduction="20000"/>
          </a:bodyPr>
          <a:lstStyle/>
          <a:p>
            <a:r>
              <a:rPr lang="kk-KZ" dirty="0" smtClean="0"/>
              <a:t>Адамның психикалық өмірінің жан-жақты дамуы белгілі әрекетпен айналысуына байланысты болады. Адам өмір сүру барысында өз психикасын түрлі жолмен жарыққа шығарады. Мәселен, мектеп жасына дейінгі бала өз психологиясын ойын арқылы білдірсе, ересек адам өзіне тән ерекшеліктерін еңбек процесінің сан алуан салаларында көрсетеді. </a:t>
            </a:r>
          </a:p>
          <a:p>
            <a:r>
              <a:rPr lang="kk-KZ" i="1" dirty="0" smtClean="0"/>
              <a:t>Әрекет</a:t>
            </a:r>
            <a:r>
              <a:rPr lang="kk-KZ" dirty="0" smtClean="0"/>
              <a:t> дегеніміз – түрлі қажеттерді өтеуге байланысты белгілі мақсатқа жетуге бағытталған процесс. </a:t>
            </a:r>
          </a:p>
          <a:p>
            <a:r>
              <a:rPr lang="kk-KZ" dirty="0" smtClean="0"/>
              <a:t>Әл-Фараби: </a:t>
            </a:r>
            <a:r>
              <a:rPr lang="kk-KZ" i="1" dirty="0" smtClean="0"/>
              <a:t>Әрекет дұрыс болу үшін, біздің соған баратын жолымыз қандай болу керек екенін анықтап алуға тиіспіз</a:t>
            </a:r>
            <a:r>
              <a:rPr lang="kk-KZ" dirty="0" smtClean="0"/>
              <a:t>, - деген болатын.</a:t>
            </a:r>
          </a:p>
        </p:txBody>
      </p:sp>
    </p:spTree>
    <p:extLst>
      <p:ext uri="{BB962C8B-B14F-4D97-AF65-F5344CB8AC3E}">
        <p14:creationId xmlns:p14="http://schemas.microsoft.com/office/powerpoint/2010/main" xmlns="" val="85277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4384000" cy="1524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Объект 2"/>
          <p:cNvSpPr>
            <a:spLocks noGrp="1"/>
          </p:cNvSpPr>
          <p:nvPr>
            <p:ph idx="1"/>
          </p:nvPr>
        </p:nvSpPr>
        <p:spPr>
          <a:xfrm>
            <a:off x="395536" y="764704"/>
            <a:ext cx="8229600" cy="4572000"/>
          </a:xfrm>
        </p:spPr>
        <p:txBody>
          <a:bodyPr>
            <a:noAutofit/>
          </a:bodyPr>
          <a:lstStyle/>
          <a:p>
            <a:r>
              <a:rPr lang="kk-KZ" sz="2800" i="1" dirty="0" smtClean="0">
                <a:solidFill>
                  <a:srgbClr val="FFFF00"/>
                </a:solidFill>
                <a:latin typeface="Times New Roman" panose="02020603050405020304" pitchFamily="18" charset="0"/>
                <a:cs typeface="Times New Roman" panose="02020603050405020304" pitchFamily="18" charset="0"/>
              </a:rPr>
              <a:t>Әрекет ұғымын өз тұрғысынан қарастыруға барлық белгілі психологтар, көптеген әйгілі философтар мен </a:t>
            </a:r>
            <a:r>
              <a:rPr lang="en-US" sz="2800" i="1" dirty="0" smtClean="0">
                <a:solidFill>
                  <a:srgbClr val="FFFF00"/>
                </a:solidFill>
                <a:latin typeface="Times New Roman" panose="02020603050405020304" pitchFamily="18" charset="0"/>
                <a:cs typeface="Times New Roman" panose="02020603050405020304" pitchFamily="18" charset="0"/>
              </a:rPr>
              <a:t>XX</a:t>
            </a:r>
            <a:r>
              <a:rPr lang="kk-KZ"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ғасыр</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методологтері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кірісті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Іс-әрекет</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категориясы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бірқатар</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теоретикалық</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пікірталастардың</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пәніне</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айналып</a:t>
            </a:r>
            <a:r>
              <a:rPr lang="ru-RU" sz="2800" i="1" dirty="0" smtClean="0">
                <a:solidFill>
                  <a:srgbClr val="FFFF00"/>
                </a:solidFill>
                <a:latin typeface="Times New Roman" panose="02020603050405020304" pitchFamily="18" charset="0"/>
                <a:cs typeface="Times New Roman" panose="02020603050405020304" pitchFamily="18" charset="0"/>
              </a:rPr>
              <a:t>, </a:t>
            </a:r>
            <a:r>
              <a:rPr lang="en-US" sz="2800" i="1" dirty="0" smtClean="0">
                <a:solidFill>
                  <a:srgbClr val="FFFF00"/>
                </a:solidFill>
                <a:latin typeface="Times New Roman" panose="02020603050405020304" pitchFamily="18" charset="0"/>
                <a:cs typeface="Times New Roman" panose="02020603050405020304" pitchFamily="18" charset="0"/>
              </a:rPr>
              <a:t>“</a:t>
            </a:r>
            <a:r>
              <a:rPr lang="ru-RU" sz="2800" i="1" dirty="0" err="1" smtClean="0">
                <a:solidFill>
                  <a:srgbClr val="FFFF00"/>
                </a:solidFill>
                <a:latin typeface="Times New Roman" panose="02020603050405020304" pitchFamily="18" charset="0"/>
                <a:cs typeface="Times New Roman" panose="02020603050405020304" pitchFamily="18" charset="0"/>
              </a:rPr>
              <a:t>түсіндіру</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принципі</a:t>
            </a:r>
            <a:r>
              <a:rPr lang="en-US" sz="2800" i="1" dirty="0" smtClean="0">
                <a:solidFill>
                  <a:srgbClr val="FFFF00"/>
                </a:solidFill>
                <a:latin typeface="Times New Roman" panose="02020603050405020304" pitchFamily="18" charset="0"/>
                <a:cs typeface="Times New Roman" panose="02020603050405020304" pitchFamily="18" charset="0"/>
              </a:rPr>
              <a:t>”</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ретінде</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танылды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Ол</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психиканы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мінез-құлықты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тұлғаны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зерттеу</a:t>
            </a:r>
            <a:r>
              <a:rPr lang="ru-RU" sz="2800" i="1" dirty="0" smtClean="0">
                <a:solidFill>
                  <a:srgbClr val="FFFF00"/>
                </a:solidFill>
                <a:latin typeface="Times New Roman" panose="02020603050405020304" pitchFamily="18" charset="0"/>
                <a:cs typeface="Times New Roman" panose="02020603050405020304" pitchFamily="18" charset="0"/>
              </a:rPr>
              <a:t> </a:t>
            </a:r>
            <a:r>
              <a:rPr lang="en-US" sz="2800" i="1" dirty="0" smtClean="0">
                <a:solidFill>
                  <a:srgbClr val="FFFF00"/>
                </a:solidFill>
                <a:latin typeface="Times New Roman" panose="02020603050405020304" pitchFamily="18" charset="0"/>
                <a:cs typeface="Times New Roman" panose="02020603050405020304" pitchFamily="18" charset="0"/>
              </a:rPr>
              <a:t>“</a:t>
            </a:r>
            <a:r>
              <a:rPr lang="ru-RU" sz="2800" i="1" dirty="0" err="1" smtClean="0">
                <a:solidFill>
                  <a:srgbClr val="FFFF00"/>
                </a:solidFill>
                <a:latin typeface="Times New Roman" panose="02020603050405020304" pitchFamily="18" charset="0"/>
                <a:cs typeface="Times New Roman" panose="02020603050405020304" pitchFamily="18" charset="0"/>
              </a:rPr>
              <a:t>бірліктерінің</a:t>
            </a:r>
            <a:r>
              <a:rPr lang="en-US" sz="2800" i="1" dirty="0" smtClean="0">
                <a:solidFill>
                  <a:srgbClr val="FFFF00"/>
                </a:solidFill>
                <a:latin typeface="Times New Roman" panose="02020603050405020304" pitchFamily="18" charset="0"/>
                <a:cs typeface="Times New Roman" panose="02020603050405020304" pitchFamily="18" charset="0"/>
              </a:rPr>
              <a:t>”</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бірі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болып</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қалыптасты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Іс-әрекет</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аясындағы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жетекші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психологтердің</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методологиялық</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көз</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қарастарының</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көптүрлігіне</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қарамастан</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бүгінгі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күнгі</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іс-әрекет</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жайлы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психологиялық</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анықтаманы</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аяқталған</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мінсіз</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деп</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қабылдауға</a:t>
            </a:r>
            <a:r>
              <a:rPr lang="ru-RU" sz="2800" i="1" dirty="0" smtClean="0">
                <a:solidFill>
                  <a:srgbClr val="FFFF00"/>
                </a:solidFill>
                <a:latin typeface="Times New Roman" panose="02020603050405020304" pitchFamily="18" charset="0"/>
                <a:cs typeface="Times New Roman" panose="02020603050405020304" pitchFamily="18" charset="0"/>
              </a:rPr>
              <a:t> </a:t>
            </a:r>
            <a:r>
              <a:rPr lang="ru-RU" sz="2800" i="1" dirty="0" err="1" smtClean="0">
                <a:solidFill>
                  <a:srgbClr val="FFFF00"/>
                </a:solidFill>
                <a:latin typeface="Times New Roman" panose="02020603050405020304" pitchFamily="18" charset="0"/>
                <a:cs typeface="Times New Roman" panose="02020603050405020304" pitchFamily="18" charset="0"/>
              </a:rPr>
              <a:t>болмайды</a:t>
            </a:r>
            <a:r>
              <a:rPr lang="ru-RU" sz="2800" i="1" dirty="0" smtClean="0">
                <a:solidFill>
                  <a:srgbClr val="FFFF00"/>
                </a:solidFill>
                <a:latin typeface="Times New Roman" panose="02020603050405020304" pitchFamily="18" charset="0"/>
                <a:cs typeface="Times New Roman" panose="02020603050405020304" pitchFamily="18" charset="0"/>
              </a:rPr>
              <a:t>.</a:t>
            </a:r>
            <a:endParaRPr lang="ru-RU" sz="28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2411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67595" y="332656"/>
            <a:ext cx="5650307" cy="3340589"/>
          </a:xfrm>
        </p:spPr>
        <p:txBody>
          <a:bodyPr>
            <a:noAutofit/>
          </a:bodyPr>
          <a:lstStyle/>
          <a:p>
            <a:r>
              <a:rPr lang="kk-KZ" sz="2400" dirty="0" smtClean="0"/>
              <a:t>Іс-әрекеттің әлдеқайда аяқты психологиялық тұжырымын толықтыра және түрлендіре отырып, 1940 жылдың ортасында А. Н. Леонтьев жасаған. Оның айтуы бойынша, іс-әрекет – белгілі қажеттіліктерге жауап беретін, мотивтерге бағынатын және адамның дүниеге деген өзіндік қатынасын іске асыратын белсенді процестер. </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661" y="548680"/>
            <a:ext cx="2910203" cy="3615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497021" y="4509120"/>
            <a:ext cx="8136904" cy="1938992"/>
          </a:xfrm>
          <a:prstGeom prst="rect">
            <a:avLst/>
          </a:prstGeom>
        </p:spPr>
        <p:txBody>
          <a:bodyPr wrap="square">
            <a:spAutoFit/>
          </a:bodyPr>
          <a:lstStyle/>
          <a:p>
            <a:pPr marL="448056" lvl="0" indent="-384048">
              <a:spcBef>
                <a:spcPct val="20000"/>
              </a:spcBef>
              <a:buClr>
                <a:srgbClr val="FDA023"/>
              </a:buClr>
              <a:buSzPct val="80000"/>
              <a:buFont typeface="Wingdings 2"/>
              <a:buChar char=""/>
            </a:pPr>
            <a:r>
              <a:rPr lang="kk-KZ" sz="2400" dirty="0">
                <a:solidFill>
                  <a:prstClr val="white"/>
                </a:solidFill>
              </a:rPr>
              <a:t>А. Н. Леонтьев адамның кез-келген белсенділігін іс-әрекет деп атаған жоқ, тек тұлға, қажеттілік, мотив, мақсат, міндеттермен психологиялық байланыстағы, мақсатқа бағытталған белсенділіктерді  ғана іс-әрекет деді.</a:t>
            </a:r>
            <a:endParaRPr lang="ru-RU" sz="2400" dirty="0">
              <a:solidFill>
                <a:prstClr val="white"/>
              </a:solidFill>
            </a:endParaRPr>
          </a:p>
        </p:txBody>
      </p:sp>
    </p:spTree>
    <p:extLst>
      <p:ext uri="{BB962C8B-B14F-4D97-AF65-F5344CB8AC3E}">
        <p14:creationId xmlns:p14="http://schemas.microsoft.com/office/powerpoint/2010/main" xmlns="" val="10411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64008" indent="0">
              <a:buNone/>
            </a:pPr>
            <a:r>
              <a:rPr lang="ru-RU" dirty="0">
                <a:solidFill>
                  <a:schemeClr val="tx1">
                    <a:lumMod val="95000"/>
                  </a:schemeClr>
                </a:solidFill>
                <a:latin typeface="Tahoma"/>
              </a:rPr>
              <a:t>Адам </a:t>
            </a:r>
            <a:r>
              <a:rPr lang="ru-RU" dirty="0" err="1">
                <a:solidFill>
                  <a:schemeClr val="tx1">
                    <a:lumMod val="95000"/>
                  </a:schemeClr>
                </a:solidFill>
                <a:latin typeface="Tahoma"/>
              </a:rPr>
              <a:t>іс-әрекет</a:t>
            </a:r>
            <a:r>
              <a:rPr lang="ru-RU" dirty="0">
                <a:solidFill>
                  <a:schemeClr val="tx1">
                    <a:lumMod val="95000"/>
                  </a:schemeClr>
                </a:solidFill>
                <a:latin typeface="Tahoma"/>
              </a:rPr>
              <a:t> </a:t>
            </a:r>
            <a:r>
              <a:rPr lang="ru-RU" dirty="0" err="1">
                <a:solidFill>
                  <a:schemeClr val="tx1">
                    <a:lumMod val="95000"/>
                  </a:schemeClr>
                </a:solidFill>
                <a:latin typeface="Tahoma"/>
              </a:rPr>
              <a:t>тұтынушылық</a:t>
            </a:r>
            <a:r>
              <a:rPr lang="ru-RU" dirty="0">
                <a:solidFill>
                  <a:schemeClr val="tx1">
                    <a:lumMod val="95000"/>
                  </a:schemeClr>
                </a:solidFill>
                <a:latin typeface="Tahoma"/>
              </a:rPr>
              <a:t> </a:t>
            </a:r>
            <a:r>
              <a:rPr lang="ru-RU" dirty="0" err="1">
                <a:solidFill>
                  <a:schemeClr val="tx1">
                    <a:lumMod val="95000"/>
                  </a:schemeClr>
                </a:solidFill>
                <a:latin typeface="Tahoma"/>
              </a:rPr>
              <a:t>сипаты</a:t>
            </a:r>
            <a:r>
              <a:rPr lang="ru-RU" dirty="0">
                <a:solidFill>
                  <a:schemeClr val="tx1">
                    <a:lumMod val="95000"/>
                  </a:schemeClr>
                </a:solidFill>
                <a:latin typeface="Tahoma"/>
              </a:rPr>
              <a:t> </a:t>
            </a:r>
            <a:r>
              <a:rPr lang="ru-RU" dirty="0" err="1">
                <a:solidFill>
                  <a:schemeClr val="tx1">
                    <a:lumMod val="95000"/>
                  </a:schemeClr>
                </a:solidFill>
                <a:latin typeface="Tahoma"/>
              </a:rPr>
              <a:t>үшін</a:t>
            </a:r>
            <a:r>
              <a:rPr lang="ru-RU" dirty="0">
                <a:solidFill>
                  <a:schemeClr val="tx1">
                    <a:lumMod val="95000"/>
                  </a:schemeClr>
                </a:solidFill>
                <a:latin typeface="Tahoma"/>
              </a:rPr>
              <a:t> </a:t>
            </a:r>
            <a:r>
              <a:rPr lang="ru-RU" dirty="0" err="1">
                <a:solidFill>
                  <a:schemeClr val="tx1">
                    <a:lumMod val="95000"/>
                  </a:schemeClr>
                </a:solidFill>
                <a:latin typeface="Tahoma"/>
              </a:rPr>
              <a:t>ғана</a:t>
            </a:r>
            <a:r>
              <a:rPr lang="ru-RU" dirty="0">
                <a:solidFill>
                  <a:schemeClr val="tx1">
                    <a:lumMod val="95000"/>
                  </a:schemeClr>
                </a:solidFill>
                <a:latin typeface="Tahoma"/>
              </a:rPr>
              <a:t> </a:t>
            </a:r>
            <a:r>
              <a:rPr lang="ru-RU" dirty="0" err="1">
                <a:solidFill>
                  <a:schemeClr val="tx1">
                    <a:lumMod val="95000"/>
                  </a:schemeClr>
                </a:solidFill>
                <a:latin typeface="Tahoma"/>
              </a:rPr>
              <a:t>емес</a:t>
            </a:r>
            <a:r>
              <a:rPr lang="ru-RU" dirty="0">
                <a:solidFill>
                  <a:schemeClr val="tx1">
                    <a:lumMod val="95000"/>
                  </a:schemeClr>
                </a:solidFill>
                <a:latin typeface="Tahoma"/>
              </a:rPr>
              <a:t>, </a:t>
            </a:r>
            <a:r>
              <a:rPr lang="ru-RU" dirty="0" err="1">
                <a:solidFill>
                  <a:schemeClr val="tx1">
                    <a:lumMod val="95000"/>
                  </a:schemeClr>
                </a:solidFill>
                <a:latin typeface="Tahoma"/>
              </a:rPr>
              <a:t>жемісін</a:t>
            </a:r>
            <a:r>
              <a:rPr lang="ru-RU" dirty="0">
                <a:solidFill>
                  <a:schemeClr val="tx1">
                    <a:lumMod val="95000"/>
                  </a:schemeClr>
                </a:solidFill>
                <a:latin typeface="Tahoma"/>
              </a:rPr>
              <a:t> </a:t>
            </a:r>
            <a:r>
              <a:rPr lang="ru-RU" dirty="0" err="1">
                <a:solidFill>
                  <a:schemeClr val="tx1">
                    <a:lumMod val="95000"/>
                  </a:schemeClr>
                </a:solidFill>
                <a:latin typeface="Tahoma"/>
              </a:rPr>
              <a:t>беретін</a:t>
            </a:r>
            <a:r>
              <a:rPr lang="ru-RU" dirty="0">
                <a:solidFill>
                  <a:schemeClr val="tx1">
                    <a:lumMod val="95000"/>
                  </a:schemeClr>
                </a:solidFill>
                <a:latin typeface="Tahoma"/>
              </a:rPr>
              <a:t> </a:t>
            </a:r>
            <a:r>
              <a:rPr lang="ru-RU" dirty="0" err="1">
                <a:solidFill>
                  <a:schemeClr val="tx1">
                    <a:lumMod val="95000"/>
                  </a:schemeClr>
                </a:solidFill>
                <a:latin typeface="Tahoma"/>
              </a:rPr>
              <a:t>шығармашылықта</a:t>
            </a:r>
            <a:r>
              <a:rPr lang="ru-RU" dirty="0">
                <a:solidFill>
                  <a:schemeClr val="tx1">
                    <a:lumMod val="95000"/>
                  </a:schemeClr>
                </a:solidFill>
                <a:latin typeface="Tahoma"/>
              </a:rPr>
              <a:t> </a:t>
            </a:r>
            <a:r>
              <a:rPr lang="ru-RU" dirty="0" err="1">
                <a:solidFill>
                  <a:schemeClr val="tx1">
                    <a:lumMod val="95000"/>
                  </a:schemeClr>
                </a:solidFill>
                <a:latin typeface="Tahoma"/>
              </a:rPr>
              <a:t>көрініп</a:t>
            </a:r>
            <a:r>
              <a:rPr lang="ru-RU" dirty="0">
                <a:solidFill>
                  <a:schemeClr val="tx1">
                    <a:lumMod val="95000"/>
                  </a:schemeClr>
                </a:solidFill>
                <a:latin typeface="Tahoma"/>
              </a:rPr>
              <a:t>, </a:t>
            </a:r>
            <a:r>
              <a:rPr lang="ru-RU" dirty="0" err="1">
                <a:solidFill>
                  <a:schemeClr val="tx1">
                    <a:lumMod val="95000"/>
                  </a:schemeClr>
                </a:solidFill>
                <a:latin typeface="Tahoma"/>
              </a:rPr>
              <a:t>жалғасады</a:t>
            </a:r>
            <a:r>
              <a:rPr lang="ru-RU" dirty="0">
                <a:solidFill>
                  <a:schemeClr val="tx1">
                    <a:lumMod val="95000"/>
                  </a:schemeClr>
                </a:solidFill>
                <a:latin typeface="Tahoma"/>
              </a:rPr>
              <a:t>.</a:t>
            </a:r>
            <a:r>
              <a:rPr lang="ru-RU" dirty="0">
                <a:solidFill>
                  <a:schemeClr val="tx1">
                    <a:lumMod val="95000"/>
                  </a:schemeClr>
                </a:solidFill>
              </a:rPr>
              <a:t/>
            </a:r>
            <a:br>
              <a:rPr lang="ru-RU" dirty="0">
                <a:solidFill>
                  <a:schemeClr val="tx1">
                    <a:lumMod val="95000"/>
                  </a:schemeClr>
                </a:solidFill>
              </a:rPr>
            </a:br>
            <a:r>
              <a:rPr lang="ru-RU" dirty="0">
                <a:solidFill>
                  <a:schemeClr val="tx1">
                    <a:lumMod val="95000"/>
                  </a:schemeClr>
                </a:solidFill>
                <a:latin typeface="Tahoma"/>
              </a:rPr>
              <a:t>Адам </a:t>
            </a:r>
            <a:r>
              <a:rPr lang="ru-RU" dirty="0" err="1">
                <a:solidFill>
                  <a:schemeClr val="tx1">
                    <a:lumMod val="95000"/>
                  </a:schemeClr>
                </a:solidFill>
                <a:latin typeface="Tahoma"/>
              </a:rPr>
              <a:t>іс-әрекеті</a:t>
            </a:r>
            <a:r>
              <a:rPr lang="ru-RU" dirty="0">
                <a:solidFill>
                  <a:schemeClr val="tx1">
                    <a:lumMod val="95000"/>
                  </a:schemeClr>
                </a:solidFill>
                <a:latin typeface="Tahoma"/>
              </a:rPr>
              <a:t> </a:t>
            </a:r>
            <a:r>
              <a:rPr lang="ru-RU" dirty="0" err="1">
                <a:solidFill>
                  <a:schemeClr val="tx1">
                    <a:lumMod val="95000"/>
                  </a:schemeClr>
                </a:solidFill>
                <a:latin typeface="Tahoma"/>
              </a:rPr>
              <a:t>өзге</a:t>
            </a:r>
            <a:r>
              <a:rPr lang="ru-RU" dirty="0">
                <a:solidFill>
                  <a:schemeClr val="tx1">
                    <a:lumMod val="95000"/>
                  </a:schemeClr>
                </a:solidFill>
                <a:latin typeface="Tahoma"/>
              </a:rPr>
              <a:t> </a:t>
            </a:r>
            <a:r>
              <a:rPr lang="ru-RU" dirty="0" err="1">
                <a:solidFill>
                  <a:schemeClr val="tx1">
                    <a:lumMod val="95000"/>
                  </a:schemeClr>
                </a:solidFill>
                <a:latin typeface="Tahoma"/>
              </a:rPr>
              <a:t>тіршілік</a:t>
            </a:r>
            <a:r>
              <a:rPr lang="ru-RU" dirty="0">
                <a:solidFill>
                  <a:schemeClr val="tx1">
                    <a:lumMod val="95000"/>
                  </a:schemeClr>
                </a:solidFill>
                <a:latin typeface="Tahoma"/>
              </a:rPr>
              <a:t> </a:t>
            </a:r>
            <a:r>
              <a:rPr lang="ru-RU" dirty="0" err="1">
                <a:solidFill>
                  <a:schemeClr val="tx1">
                    <a:lumMod val="95000"/>
                  </a:schemeClr>
                </a:solidFill>
                <a:latin typeface="Tahoma"/>
              </a:rPr>
              <a:t>иелерімен</a:t>
            </a:r>
            <a:r>
              <a:rPr lang="ru-RU" dirty="0">
                <a:solidFill>
                  <a:schemeClr val="tx1">
                    <a:lumMod val="95000"/>
                  </a:schemeClr>
                </a:solidFill>
                <a:latin typeface="Tahoma"/>
              </a:rPr>
              <a:t> </a:t>
            </a:r>
            <a:r>
              <a:rPr lang="ru-RU" dirty="0" err="1">
                <a:solidFill>
                  <a:schemeClr val="tx1">
                    <a:lumMod val="95000"/>
                  </a:schemeClr>
                </a:solidFill>
                <a:latin typeface="Tahoma"/>
              </a:rPr>
              <a:t>ерекшеленеді.Жануар</a:t>
            </a:r>
            <a:r>
              <a:rPr lang="ru-RU" dirty="0">
                <a:solidFill>
                  <a:schemeClr val="tx1">
                    <a:lumMod val="95000"/>
                  </a:schemeClr>
                </a:solidFill>
                <a:latin typeface="Tahoma"/>
              </a:rPr>
              <a:t> </a:t>
            </a:r>
            <a:r>
              <a:rPr lang="ru-RU" dirty="0" err="1">
                <a:solidFill>
                  <a:schemeClr val="tx1">
                    <a:lumMod val="95000"/>
                  </a:schemeClr>
                </a:solidFill>
                <a:latin typeface="Tahoma"/>
              </a:rPr>
              <a:t>белсенділігі</a:t>
            </a:r>
            <a:r>
              <a:rPr lang="ru-RU" dirty="0">
                <a:solidFill>
                  <a:schemeClr val="tx1">
                    <a:lumMod val="95000"/>
                  </a:schemeClr>
                </a:solidFill>
                <a:latin typeface="Tahoma"/>
              </a:rPr>
              <a:t> </a:t>
            </a:r>
            <a:r>
              <a:rPr lang="ru-RU" dirty="0" err="1">
                <a:solidFill>
                  <a:schemeClr val="tx1">
                    <a:lumMod val="95000"/>
                  </a:schemeClr>
                </a:solidFill>
                <a:latin typeface="Tahoma"/>
              </a:rPr>
              <a:t>жаратылыстық</a:t>
            </a:r>
            <a:r>
              <a:rPr lang="ru-RU" dirty="0">
                <a:solidFill>
                  <a:schemeClr val="tx1">
                    <a:lumMod val="95000"/>
                  </a:schemeClr>
                </a:solidFill>
                <a:latin typeface="Tahoma"/>
              </a:rPr>
              <a:t> </a:t>
            </a:r>
            <a:r>
              <a:rPr lang="ru-RU" dirty="0" err="1">
                <a:solidFill>
                  <a:schemeClr val="tx1">
                    <a:lumMod val="95000"/>
                  </a:schemeClr>
                </a:solidFill>
                <a:latin typeface="Tahoma"/>
              </a:rPr>
              <a:t>қажеттілікке</a:t>
            </a:r>
            <a:r>
              <a:rPr lang="ru-RU" dirty="0">
                <a:solidFill>
                  <a:schemeClr val="tx1">
                    <a:lumMod val="95000"/>
                  </a:schemeClr>
                </a:solidFill>
                <a:latin typeface="Tahoma"/>
              </a:rPr>
              <a:t> </a:t>
            </a:r>
            <a:r>
              <a:rPr lang="ru-RU" dirty="0" err="1">
                <a:solidFill>
                  <a:schemeClr val="tx1">
                    <a:lumMod val="95000"/>
                  </a:schemeClr>
                </a:solidFill>
                <a:latin typeface="Tahoma"/>
              </a:rPr>
              <a:t>байланысты</a:t>
            </a:r>
            <a:r>
              <a:rPr lang="ru-RU" dirty="0">
                <a:solidFill>
                  <a:schemeClr val="tx1">
                    <a:lumMod val="95000"/>
                  </a:schemeClr>
                </a:solidFill>
                <a:latin typeface="Tahoma"/>
              </a:rPr>
              <a:t> </a:t>
            </a:r>
            <a:r>
              <a:rPr lang="ru-RU" dirty="0" err="1">
                <a:solidFill>
                  <a:schemeClr val="tx1">
                    <a:lumMod val="95000"/>
                  </a:schemeClr>
                </a:solidFill>
                <a:latin typeface="Tahoma"/>
              </a:rPr>
              <a:t>болса</a:t>
            </a:r>
            <a:r>
              <a:rPr lang="ru-RU" dirty="0">
                <a:solidFill>
                  <a:schemeClr val="tx1">
                    <a:lumMod val="95000"/>
                  </a:schemeClr>
                </a:solidFill>
                <a:latin typeface="Tahoma"/>
              </a:rPr>
              <a:t>, </a:t>
            </a:r>
            <a:r>
              <a:rPr lang="ru-RU" dirty="0" err="1">
                <a:solidFill>
                  <a:schemeClr val="tx1">
                    <a:lumMod val="95000"/>
                  </a:schemeClr>
                </a:solidFill>
                <a:latin typeface="Tahoma"/>
              </a:rPr>
              <a:t>адам</a:t>
            </a:r>
            <a:r>
              <a:rPr lang="ru-RU" dirty="0">
                <a:solidFill>
                  <a:schemeClr val="tx1">
                    <a:lumMod val="95000"/>
                  </a:schemeClr>
                </a:solidFill>
                <a:latin typeface="Tahoma"/>
              </a:rPr>
              <a:t> </a:t>
            </a:r>
            <a:r>
              <a:rPr lang="ru-RU" dirty="0" err="1">
                <a:solidFill>
                  <a:schemeClr val="tx1">
                    <a:lumMod val="95000"/>
                  </a:schemeClr>
                </a:solidFill>
                <a:latin typeface="Tahoma"/>
              </a:rPr>
              <a:t>іс-әрекеті</a:t>
            </a:r>
            <a:r>
              <a:rPr lang="ru-RU" dirty="0">
                <a:solidFill>
                  <a:schemeClr val="tx1">
                    <a:lumMod val="95000"/>
                  </a:schemeClr>
                </a:solidFill>
                <a:latin typeface="Tahoma"/>
              </a:rPr>
              <a:t> </a:t>
            </a:r>
            <a:r>
              <a:rPr lang="ru-RU" dirty="0" err="1">
                <a:solidFill>
                  <a:schemeClr val="tx1">
                    <a:lumMod val="95000"/>
                  </a:schemeClr>
                </a:solidFill>
                <a:latin typeface="Tahoma"/>
              </a:rPr>
              <a:t>адамзаттың</a:t>
            </a:r>
            <a:r>
              <a:rPr lang="ru-RU" dirty="0">
                <a:solidFill>
                  <a:schemeClr val="tx1">
                    <a:lumMod val="95000"/>
                  </a:schemeClr>
                </a:solidFill>
                <a:latin typeface="Tahoma"/>
              </a:rPr>
              <a:t> </a:t>
            </a:r>
            <a:r>
              <a:rPr lang="ru-RU" dirty="0" err="1">
                <a:solidFill>
                  <a:schemeClr val="tx1">
                    <a:lumMod val="95000"/>
                  </a:schemeClr>
                </a:solidFill>
                <a:latin typeface="Tahoma"/>
              </a:rPr>
              <a:t>бұрын-соңғы</a:t>
            </a:r>
            <a:r>
              <a:rPr lang="ru-RU" dirty="0">
                <a:solidFill>
                  <a:schemeClr val="tx1">
                    <a:lumMod val="95000"/>
                  </a:schemeClr>
                </a:solidFill>
                <a:latin typeface="Tahoma"/>
              </a:rPr>
              <a:t> </a:t>
            </a:r>
            <a:r>
              <a:rPr lang="ru-RU" dirty="0" err="1">
                <a:solidFill>
                  <a:schemeClr val="tx1">
                    <a:lumMod val="95000"/>
                  </a:schemeClr>
                </a:solidFill>
                <a:latin typeface="Tahoma"/>
              </a:rPr>
              <a:t>жасалған</a:t>
            </a:r>
            <a:r>
              <a:rPr lang="ru-RU" dirty="0">
                <a:solidFill>
                  <a:schemeClr val="tx1">
                    <a:lumMod val="95000"/>
                  </a:schemeClr>
                </a:solidFill>
                <a:latin typeface="Tahoma"/>
              </a:rPr>
              <a:t> </a:t>
            </a:r>
            <a:r>
              <a:rPr lang="ru-RU" dirty="0" err="1">
                <a:solidFill>
                  <a:schemeClr val="tx1">
                    <a:lumMod val="95000"/>
                  </a:schemeClr>
                </a:solidFill>
                <a:latin typeface="Tahoma"/>
              </a:rPr>
              <a:t>мәдени</a:t>
            </a:r>
            <a:r>
              <a:rPr lang="ru-RU" dirty="0">
                <a:solidFill>
                  <a:schemeClr val="tx1">
                    <a:lumMod val="95000"/>
                  </a:schemeClr>
                </a:solidFill>
                <a:latin typeface="Tahoma"/>
              </a:rPr>
              <a:t>- </a:t>
            </a:r>
            <a:r>
              <a:rPr lang="ru-RU" dirty="0" err="1">
                <a:solidFill>
                  <a:schemeClr val="tx1">
                    <a:lumMod val="95000"/>
                  </a:schemeClr>
                </a:solidFill>
                <a:latin typeface="Tahoma"/>
              </a:rPr>
              <a:t>тарихи</a:t>
            </a:r>
            <a:r>
              <a:rPr lang="ru-RU" dirty="0">
                <a:solidFill>
                  <a:schemeClr val="tx1">
                    <a:lumMod val="95000"/>
                  </a:schemeClr>
                </a:solidFill>
                <a:latin typeface="Tahoma"/>
              </a:rPr>
              <a:t> </a:t>
            </a:r>
            <a:r>
              <a:rPr lang="ru-RU" dirty="0" err="1">
                <a:solidFill>
                  <a:schemeClr val="tx1">
                    <a:lumMod val="95000"/>
                  </a:schemeClr>
                </a:solidFill>
                <a:latin typeface="Tahoma"/>
              </a:rPr>
              <a:t>жетістіктеріне</a:t>
            </a:r>
            <a:r>
              <a:rPr lang="ru-RU" dirty="0">
                <a:solidFill>
                  <a:schemeClr val="tx1">
                    <a:lumMod val="95000"/>
                  </a:schemeClr>
                </a:solidFill>
                <a:latin typeface="Tahoma"/>
              </a:rPr>
              <a:t> </a:t>
            </a:r>
            <a:r>
              <a:rPr lang="ru-RU" dirty="0" err="1">
                <a:solidFill>
                  <a:schemeClr val="tx1">
                    <a:lumMod val="95000"/>
                  </a:schemeClr>
                </a:solidFill>
                <a:latin typeface="Tahoma"/>
              </a:rPr>
              <a:t>сүйеніп</a:t>
            </a:r>
            <a:r>
              <a:rPr lang="ru-RU" dirty="0">
                <a:solidFill>
                  <a:schemeClr val="tx1">
                    <a:lumMod val="95000"/>
                  </a:schemeClr>
                </a:solidFill>
                <a:latin typeface="Tahoma"/>
              </a:rPr>
              <a:t> оны </a:t>
            </a:r>
            <a:r>
              <a:rPr lang="ru-RU" dirty="0" err="1">
                <a:solidFill>
                  <a:schemeClr val="tx1">
                    <a:lumMod val="95000"/>
                  </a:schemeClr>
                </a:solidFill>
                <a:latin typeface="Tahoma"/>
              </a:rPr>
              <a:t>қажеттіліктерінде</a:t>
            </a:r>
            <a:r>
              <a:rPr lang="ru-RU" dirty="0">
                <a:solidFill>
                  <a:schemeClr val="tx1">
                    <a:lumMod val="95000"/>
                  </a:schemeClr>
                </a:solidFill>
                <a:latin typeface="Tahoma"/>
              </a:rPr>
              <a:t> </a:t>
            </a:r>
            <a:r>
              <a:rPr lang="ru-RU" dirty="0" err="1">
                <a:solidFill>
                  <a:schemeClr val="tx1">
                    <a:lumMod val="95000"/>
                  </a:schemeClr>
                </a:solidFill>
                <a:latin typeface="Tahoma"/>
              </a:rPr>
              <a:t>сүйене</a:t>
            </a:r>
            <a:r>
              <a:rPr lang="ru-RU" dirty="0">
                <a:solidFill>
                  <a:schemeClr val="tx1">
                    <a:lumMod val="95000"/>
                  </a:schemeClr>
                </a:solidFill>
                <a:latin typeface="Tahoma"/>
              </a:rPr>
              <a:t> </a:t>
            </a:r>
            <a:r>
              <a:rPr lang="ru-RU" dirty="0" err="1">
                <a:solidFill>
                  <a:schemeClr val="tx1">
                    <a:lumMod val="95000"/>
                  </a:schemeClr>
                </a:solidFill>
                <a:latin typeface="Tahoma"/>
              </a:rPr>
              <a:t>жалғастырады</a:t>
            </a:r>
            <a:r>
              <a:rPr lang="ru-RU" dirty="0">
                <a:solidFill>
                  <a:schemeClr val="tx1">
                    <a:lumMod val="95000"/>
                  </a:schemeClr>
                </a:solidFill>
                <a:latin typeface="Tahoma"/>
              </a:rPr>
              <a:t>.</a:t>
            </a:r>
            <a:r>
              <a:rPr lang="ru-RU" dirty="0">
                <a:solidFill>
                  <a:schemeClr val="tx1">
                    <a:lumMod val="95000"/>
                  </a:schemeClr>
                </a:solidFill>
              </a:rPr>
              <a:t/>
            </a:r>
            <a:br>
              <a:rPr lang="ru-RU" dirty="0">
                <a:solidFill>
                  <a:schemeClr val="tx1">
                    <a:lumMod val="95000"/>
                  </a:schemeClr>
                </a:solidFill>
              </a:rPr>
            </a:br>
            <a:r>
              <a:rPr lang="ru-RU" dirty="0">
                <a:solidFill>
                  <a:schemeClr val="tx1">
                    <a:lumMod val="95000"/>
                  </a:schemeClr>
                </a:solidFill>
                <a:latin typeface="Tahoma"/>
              </a:rPr>
              <a:t>Адам </a:t>
            </a:r>
            <a:r>
              <a:rPr lang="ru-RU" dirty="0" err="1">
                <a:solidFill>
                  <a:schemeClr val="tx1">
                    <a:lumMod val="95000"/>
                  </a:schemeClr>
                </a:solidFill>
                <a:latin typeface="Tahoma"/>
              </a:rPr>
              <a:t>іс-әрекеті</a:t>
            </a:r>
            <a:r>
              <a:rPr lang="ru-RU" dirty="0">
                <a:solidFill>
                  <a:schemeClr val="tx1">
                    <a:lumMod val="95000"/>
                  </a:schemeClr>
                </a:solidFill>
                <a:latin typeface="Tahoma"/>
              </a:rPr>
              <a:t> </a:t>
            </a:r>
            <a:r>
              <a:rPr lang="ru-RU" dirty="0" err="1">
                <a:solidFill>
                  <a:schemeClr val="tx1">
                    <a:lumMod val="95000"/>
                  </a:schemeClr>
                </a:solidFill>
                <a:latin typeface="Tahoma"/>
              </a:rPr>
              <a:t>күрделі</a:t>
            </a:r>
            <a:r>
              <a:rPr lang="ru-RU" dirty="0">
                <a:solidFill>
                  <a:schemeClr val="tx1">
                    <a:lumMod val="95000"/>
                  </a:schemeClr>
                </a:solidFill>
                <a:latin typeface="Tahoma"/>
              </a:rPr>
              <a:t> </a:t>
            </a:r>
            <a:r>
              <a:rPr lang="ru-RU" dirty="0" err="1">
                <a:solidFill>
                  <a:schemeClr val="tx1">
                    <a:lumMod val="95000"/>
                  </a:schemeClr>
                </a:solidFill>
                <a:latin typeface="Tahoma"/>
              </a:rPr>
              <a:t>қимыл</a:t>
            </a:r>
            <a:r>
              <a:rPr lang="ru-RU" dirty="0">
                <a:solidFill>
                  <a:schemeClr val="tx1">
                    <a:lumMod val="95000"/>
                  </a:schemeClr>
                </a:solidFill>
                <a:latin typeface="Tahoma"/>
              </a:rPr>
              <a:t> </a:t>
            </a:r>
            <a:r>
              <a:rPr lang="ru-RU" dirty="0" err="1">
                <a:solidFill>
                  <a:schemeClr val="tx1">
                    <a:lumMod val="95000"/>
                  </a:schemeClr>
                </a:solidFill>
                <a:latin typeface="Tahoma"/>
              </a:rPr>
              <a:t>қозғалыстық</a:t>
            </a:r>
            <a:r>
              <a:rPr lang="ru-RU" dirty="0">
                <a:solidFill>
                  <a:schemeClr val="tx1">
                    <a:lumMod val="95000"/>
                  </a:schemeClr>
                </a:solidFill>
                <a:latin typeface="Tahoma"/>
              </a:rPr>
              <a:t> </a:t>
            </a:r>
            <a:r>
              <a:rPr lang="ru-RU" dirty="0" err="1">
                <a:solidFill>
                  <a:schemeClr val="tx1">
                    <a:lumMod val="95000"/>
                  </a:schemeClr>
                </a:solidFill>
                <a:latin typeface="Tahoma"/>
              </a:rPr>
              <a:t>біліктілік</a:t>
            </a:r>
            <a:r>
              <a:rPr lang="ru-RU" dirty="0">
                <a:solidFill>
                  <a:schemeClr val="tx1">
                    <a:lumMod val="95000"/>
                  </a:schemeClr>
                </a:solidFill>
                <a:latin typeface="Tahoma"/>
              </a:rPr>
              <a:t> пен </a:t>
            </a:r>
            <a:r>
              <a:rPr lang="ru-RU" dirty="0" err="1">
                <a:solidFill>
                  <a:schemeClr val="tx1">
                    <a:lumMod val="95000"/>
                  </a:schemeClr>
                </a:solidFill>
                <a:latin typeface="Tahoma"/>
              </a:rPr>
              <a:t>дағдыға</a:t>
            </a:r>
            <a:r>
              <a:rPr lang="ru-RU" dirty="0">
                <a:solidFill>
                  <a:schemeClr val="tx1">
                    <a:lumMod val="95000"/>
                  </a:schemeClr>
                </a:solidFill>
                <a:latin typeface="Tahoma"/>
              </a:rPr>
              <a:t> </a:t>
            </a:r>
            <a:r>
              <a:rPr lang="ru-RU" dirty="0" err="1">
                <a:solidFill>
                  <a:schemeClr val="tx1">
                    <a:lumMod val="95000"/>
                  </a:schemeClr>
                </a:solidFill>
                <a:latin typeface="Tahoma"/>
              </a:rPr>
              <a:t>байланысты</a:t>
            </a:r>
            <a:r>
              <a:rPr lang="ru-RU" dirty="0">
                <a:solidFill>
                  <a:schemeClr val="tx1">
                    <a:lumMod val="95000"/>
                  </a:schemeClr>
                </a:solidFill>
                <a:latin typeface="Tahoma"/>
              </a:rPr>
              <a:t>.</a:t>
            </a:r>
            <a:endParaRPr lang="ru-RU" dirty="0">
              <a:solidFill>
                <a:schemeClr val="tx1">
                  <a:lumMod val="95000"/>
                </a:schemeClr>
              </a:solidFill>
            </a:endParaRPr>
          </a:p>
        </p:txBody>
      </p:sp>
      <p:sp>
        <p:nvSpPr>
          <p:cNvPr id="4" name="TextBox 3"/>
          <p:cNvSpPr txBox="1"/>
          <p:nvPr/>
        </p:nvSpPr>
        <p:spPr>
          <a:xfrm>
            <a:off x="1043608" y="592702"/>
            <a:ext cx="7103227" cy="584775"/>
          </a:xfrm>
          <a:prstGeom prst="rect">
            <a:avLst/>
          </a:prstGeom>
          <a:noFill/>
        </p:spPr>
        <p:txBody>
          <a:bodyPr wrap="none" rtlCol="0">
            <a:spAutoFit/>
          </a:bodyPr>
          <a:lstStyle/>
          <a:p>
            <a:r>
              <a:rPr lang="kk-KZ"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Адам іс-әрекетінің ерекшеліктері</a:t>
            </a:r>
            <a:endParaRPr lang="ru-RU"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1671393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a:t>Адам </a:t>
            </a:r>
            <a:r>
              <a:rPr lang="ru-RU" sz="3100" dirty="0" err="1"/>
              <a:t>іс-әрекетінің</a:t>
            </a:r>
            <a:r>
              <a:rPr lang="ru-RU" sz="3100" dirty="0"/>
              <a:t> </a:t>
            </a:r>
            <a:r>
              <a:rPr lang="ru-RU" sz="3100" dirty="0" err="1"/>
              <a:t>басқа</a:t>
            </a:r>
            <a:r>
              <a:rPr lang="ru-RU" sz="3100" dirty="0"/>
              <a:t> </a:t>
            </a:r>
            <a:r>
              <a:rPr lang="ru-RU" sz="3100" dirty="0" err="1"/>
              <a:t>тіршілік</a:t>
            </a:r>
            <a:r>
              <a:rPr lang="ru-RU" sz="3100" dirty="0"/>
              <a:t> </a:t>
            </a:r>
            <a:r>
              <a:rPr lang="ru-RU" sz="3100" dirty="0" err="1"/>
              <a:t>иелері</a:t>
            </a:r>
            <a:r>
              <a:rPr lang="ru-RU" sz="3100" dirty="0"/>
              <a:t> мен </a:t>
            </a:r>
            <a:r>
              <a:rPr lang="ru-RU" sz="3100" dirty="0" err="1"/>
              <a:t>айырмашылығын</a:t>
            </a:r>
            <a:r>
              <a:rPr lang="ru-RU" sz="3100" dirty="0"/>
              <a:t> </a:t>
            </a:r>
            <a:r>
              <a:rPr lang="ru-RU" sz="3100" dirty="0" err="1"/>
              <a:t>белгілеп</a:t>
            </a:r>
            <a:r>
              <a:rPr lang="ru-RU" sz="3100" dirty="0"/>
              <a:t> </a:t>
            </a:r>
            <a:r>
              <a:rPr lang="ru-RU" sz="3100" dirty="0" err="1" smtClean="0"/>
              <a:t>көрейік</a:t>
            </a:r>
            <a:r>
              <a:rPr lang="ru-RU" sz="3100" dirty="0"/>
              <a:t>.</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1</a:t>
            </a:r>
            <a:r>
              <a:rPr lang="ru-RU" dirty="0"/>
              <a:t>. Адам </a:t>
            </a:r>
            <a:r>
              <a:rPr lang="ru-RU" dirty="0" err="1"/>
              <a:t>іс-әрекеті</a:t>
            </a:r>
            <a:r>
              <a:rPr lang="ru-RU" dirty="0"/>
              <a:t> </a:t>
            </a:r>
            <a:r>
              <a:rPr lang="ru-RU" dirty="0" err="1"/>
              <a:t>жемісті</a:t>
            </a:r>
            <a:r>
              <a:rPr lang="ru-RU" dirty="0"/>
              <a:t> </a:t>
            </a:r>
            <a:r>
              <a:rPr lang="ru-RU" dirty="0" err="1"/>
              <a:t>шығармашылықты</a:t>
            </a:r>
            <a:r>
              <a:rPr lang="ru-RU" dirty="0"/>
              <a:t>, </a:t>
            </a:r>
            <a:r>
              <a:rPr lang="ru-RU" dirty="0" err="1"/>
              <a:t>жасампаздыққа</a:t>
            </a:r>
            <a:r>
              <a:rPr lang="ru-RU" dirty="0"/>
              <a:t> </a:t>
            </a:r>
            <a:r>
              <a:rPr lang="ru-RU" dirty="0" err="1" smtClean="0"/>
              <a:t>ие</a:t>
            </a:r>
            <a:r>
              <a:rPr lang="ru-RU" dirty="0" smtClean="0"/>
              <a:t>. Ал </a:t>
            </a:r>
            <a:r>
              <a:rPr lang="ru-RU" dirty="0" err="1"/>
              <a:t>жануарлар</a:t>
            </a:r>
            <a:r>
              <a:rPr lang="ru-RU" dirty="0"/>
              <a:t> </a:t>
            </a:r>
            <a:r>
              <a:rPr lang="ru-RU" dirty="0" err="1"/>
              <a:t>белсенділігі</a:t>
            </a:r>
            <a:r>
              <a:rPr lang="ru-RU" dirty="0"/>
              <a:t> </a:t>
            </a:r>
            <a:r>
              <a:rPr lang="ru-RU" dirty="0" err="1" smtClean="0"/>
              <a:t>тұтынушылық</a:t>
            </a:r>
            <a:r>
              <a:rPr lang="ru-RU" dirty="0" smtClean="0"/>
              <a:t> </a:t>
            </a:r>
            <a:r>
              <a:rPr lang="ru-RU" dirty="0" err="1"/>
              <a:t>негізде</a:t>
            </a:r>
            <a:r>
              <a:rPr lang="ru-RU" dirty="0"/>
              <a:t> </a:t>
            </a:r>
            <a:r>
              <a:rPr lang="ru-RU" dirty="0" err="1"/>
              <a:t>болады</a:t>
            </a:r>
            <a:r>
              <a:rPr lang="ru-RU" dirty="0"/>
              <a:t>.</a:t>
            </a:r>
          </a:p>
          <a:p>
            <a:r>
              <a:rPr lang="ru-RU" dirty="0"/>
              <a:t>2. Адам </a:t>
            </a:r>
            <a:r>
              <a:rPr lang="ru-RU" dirty="0" err="1"/>
              <a:t>іс-әрекеті</a:t>
            </a:r>
            <a:r>
              <a:rPr lang="ru-RU" dirty="0"/>
              <a:t> </a:t>
            </a:r>
            <a:r>
              <a:rPr lang="ru-RU" dirty="0" err="1"/>
              <a:t>заттық</a:t>
            </a:r>
            <a:r>
              <a:rPr lang="ru-RU" dirty="0"/>
              <a:t> </a:t>
            </a:r>
            <a:r>
              <a:rPr lang="ru-RU" dirty="0" err="1"/>
              <a:t>материалдық</a:t>
            </a:r>
            <a:r>
              <a:rPr lang="ru-RU" dirty="0"/>
              <a:t>, </a:t>
            </a:r>
            <a:r>
              <a:rPr lang="ru-RU" dirty="0" err="1"/>
              <a:t>рухани</a:t>
            </a:r>
            <a:r>
              <a:rPr lang="ru-RU" dirty="0"/>
              <a:t> </a:t>
            </a:r>
            <a:r>
              <a:rPr lang="ru-RU" dirty="0" err="1"/>
              <a:t>мәдениетпен</a:t>
            </a:r>
            <a:r>
              <a:rPr lang="ru-RU" dirty="0"/>
              <a:t> </a:t>
            </a:r>
            <a:r>
              <a:rPr lang="ru-RU" dirty="0" smtClean="0"/>
              <a:t> </a:t>
            </a:r>
            <a:r>
              <a:rPr lang="ru-RU" dirty="0" err="1" smtClean="0"/>
              <a:t>Бұларды</a:t>
            </a:r>
            <a:r>
              <a:rPr lang="ru-RU" dirty="0" smtClean="0"/>
              <a:t> </a:t>
            </a:r>
            <a:r>
              <a:rPr lang="ru-RU" dirty="0" err="1"/>
              <a:t>өз</a:t>
            </a:r>
            <a:r>
              <a:rPr lang="ru-RU" dirty="0"/>
              <a:t> </a:t>
            </a:r>
            <a:r>
              <a:rPr lang="ru-RU" dirty="0" err="1"/>
              <a:t>дамуы</a:t>
            </a:r>
            <a:r>
              <a:rPr lang="ru-RU" dirty="0"/>
              <a:t> </a:t>
            </a:r>
            <a:r>
              <a:rPr lang="ru-RU" dirty="0" err="1"/>
              <a:t>үшін</a:t>
            </a:r>
            <a:r>
              <a:rPr lang="ru-RU" dirty="0"/>
              <a:t> </a:t>
            </a:r>
            <a:r>
              <a:rPr lang="ru-RU" dirty="0" err="1"/>
              <a:t>пайдаланады</a:t>
            </a:r>
            <a:r>
              <a:rPr lang="ru-RU" dirty="0"/>
              <a:t>. Ал </a:t>
            </a:r>
            <a:r>
              <a:rPr lang="ru-RU" dirty="0" err="1"/>
              <a:t>жануарлар</a:t>
            </a:r>
            <a:r>
              <a:rPr lang="ru-RU" dirty="0"/>
              <a:t> </a:t>
            </a:r>
            <a:r>
              <a:rPr lang="ru-RU" dirty="0" err="1"/>
              <a:t>өз</a:t>
            </a:r>
            <a:r>
              <a:rPr lang="ru-RU" dirty="0"/>
              <a:t> </a:t>
            </a:r>
            <a:r>
              <a:rPr lang="ru-RU" dirty="0" err="1"/>
              <a:t>биалогиялық</a:t>
            </a:r>
            <a:r>
              <a:rPr lang="ru-RU" dirty="0"/>
              <a:t> </a:t>
            </a:r>
            <a:r>
              <a:rPr lang="ru-RU" dirty="0" err="1"/>
              <a:t>қажеттілігін</a:t>
            </a:r>
            <a:r>
              <a:rPr lang="ru-RU" dirty="0"/>
              <a:t> </a:t>
            </a:r>
            <a:r>
              <a:rPr lang="ru-RU" dirty="0" err="1"/>
              <a:t>қанағаттандыру</a:t>
            </a:r>
            <a:r>
              <a:rPr lang="ru-RU" dirty="0"/>
              <a:t> </a:t>
            </a:r>
            <a:r>
              <a:rPr lang="ru-RU" dirty="0" err="1"/>
              <a:t>үшін</a:t>
            </a:r>
            <a:r>
              <a:rPr lang="ru-RU" dirty="0"/>
              <a:t> </a:t>
            </a:r>
            <a:r>
              <a:rPr lang="ru-RU" dirty="0" err="1"/>
              <a:t>жасайды</a:t>
            </a:r>
            <a:r>
              <a:rPr lang="ru-RU" dirty="0"/>
              <a:t>.</a:t>
            </a:r>
          </a:p>
          <a:p>
            <a:r>
              <a:rPr lang="ru-RU" dirty="0"/>
              <a:t>3. Адам </a:t>
            </a:r>
            <a:r>
              <a:rPr lang="ru-RU" dirty="0" err="1"/>
              <a:t>іс-әрекеті</a:t>
            </a:r>
            <a:r>
              <a:rPr lang="ru-RU" dirty="0"/>
              <a:t> </a:t>
            </a:r>
            <a:r>
              <a:rPr lang="ru-RU" dirty="0" err="1"/>
              <a:t>адамның</a:t>
            </a:r>
            <a:r>
              <a:rPr lang="ru-RU" dirty="0"/>
              <a:t> </a:t>
            </a:r>
            <a:r>
              <a:rPr lang="ru-RU" dirty="0" err="1"/>
              <a:t>өзін</a:t>
            </a:r>
            <a:r>
              <a:rPr lang="ru-RU" dirty="0"/>
              <a:t> </a:t>
            </a:r>
            <a:r>
              <a:rPr lang="ru-RU" dirty="0" err="1"/>
              <a:t>өмір</a:t>
            </a:r>
            <a:r>
              <a:rPr lang="ru-RU" dirty="0"/>
              <a:t> </a:t>
            </a:r>
            <a:r>
              <a:rPr lang="ru-RU" dirty="0" err="1"/>
              <a:t>жағдайын</a:t>
            </a:r>
            <a:r>
              <a:rPr lang="ru-RU" dirty="0"/>
              <a:t> </a:t>
            </a:r>
            <a:r>
              <a:rPr lang="ru-RU" dirty="0" err="1"/>
              <a:t>қажеттілігі</a:t>
            </a:r>
            <a:r>
              <a:rPr lang="ru-RU" dirty="0"/>
              <a:t> мен </a:t>
            </a:r>
            <a:r>
              <a:rPr lang="ru-RU" dirty="0" err="1"/>
              <a:t>қабілеттілігін</a:t>
            </a:r>
            <a:r>
              <a:rPr lang="ru-RU" dirty="0"/>
              <a:t> де </a:t>
            </a:r>
            <a:r>
              <a:rPr lang="ru-RU" dirty="0" err="1"/>
              <a:t>қайта</a:t>
            </a:r>
            <a:r>
              <a:rPr lang="ru-RU" dirty="0"/>
              <a:t> </a:t>
            </a:r>
            <a:r>
              <a:rPr lang="ru-RU" dirty="0" err="1"/>
              <a:t>қайта</a:t>
            </a:r>
            <a:r>
              <a:rPr lang="ru-RU" dirty="0"/>
              <a:t> </a:t>
            </a:r>
            <a:r>
              <a:rPr lang="ru-RU" dirty="0" err="1"/>
              <a:t>құрайды</a:t>
            </a:r>
            <a:r>
              <a:rPr lang="ru-RU" dirty="0"/>
              <a:t> </a:t>
            </a:r>
            <a:r>
              <a:rPr lang="ru-RU" dirty="0" err="1"/>
              <a:t>немесе</a:t>
            </a:r>
            <a:r>
              <a:rPr lang="ru-RU" dirty="0"/>
              <a:t> </a:t>
            </a:r>
            <a:r>
              <a:rPr lang="ru-RU" dirty="0" err="1"/>
              <a:t>көркейте</a:t>
            </a:r>
            <a:r>
              <a:rPr lang="ru-RU" dirty="0"/>
              <a:t> </a:t>
            </a:r>
            <a:r>
              <a:rPr lang="ru-RU" dirty="0" err="1"/>
              <a:t>түседі</a:t>
            </a:r>
            <a:r>
              <a:rPr lang="ru-RU" dirty="0"/>
              <a:t>.</a:t>
            </a:r>
          </a:p>
          <a:p>
            <a:r>
              <a:rPr lang="ru-RU" dirty="0"/>
              <a:t>4. Адам </a:t>
            </a:r>
            <a:r>
              <a:rPr lang="ru-RU" dirty="0" err="1"/>
              <a:t>іс-әрекеті</a:t>
            </a:r>
            <a:r>
              <a:rPr lang="ru-RU" dirty="0"/>
              <a:t> </a:t>
            </a:r>
            <a:r>
              <a:rPr lang="ru-RU" dirty="0" err="1"/>
              <a:t>түрлі</a:t>
            </a:r>
            <a:r>
              <a:rPr lang="ru-RU" dirty="0"/>
              <a:t> форма мен </a:t>
            </a:r>
            <a:r>
              <a:rPr lang="ru-RU" dirty="0" err="1"/>
              <a:t>оның</a:t>
            </a:r>
            <a:r>
              <a:rPr lang="ru-RU" dirty="0"/>
              <a:t> </a:t>
            </a:r>
            <a:r>
              <a:rPr lang="ru-RU" dirty="0" err="1"/>
              <a:t>әр</a:t>
            </a:r>
            <a:r>
              <a:rPr lang="ru-RU" dirty="0"/>
              <a:t> </a:t>
            </a:r>
            <a:r>
              <a:rPr lang="ru-RU" dirty="0" err="1"/>
              <a:t>түрлі</a:t>
            </a:r>
            <a:r>
              <a:rPr lang="ru-RU" dirty="0"/>
              <a:t> </a:t>
            </a:r>
            <a:r>
              <a:rPr lang="ru-RU" dirty="0" err="1"/>
              <a:t>құралдар</a:t>
            </a:r>
            <a:r>
              <a:rPr lang="ru-RU" dirty="0"/>
              <a:t> </a:t>
            </a:r>
            <a:r>
              <a:rPr lang="ru-RU" dirty="0" err="1"/>
              <a:t>арқылы</a:t>
            </a:r>
            <a:r>
              <a:rPr lang="ru-RU" dirty="0"/>
              <a:t> </a:t>
            </a:r>
            <a:r>
              <a:rPr lang="ru-RU" dirty="0" err="1"/>
              <a:t>жүзеге</a:t>
            </a:r>
            <a:r>
              <a:rPr lang="ru-RU" dirty="0"/>
              <a:t> </a:t>
            </a:r>
            <a:r>
              <a:rPr lang="ru-RU" dirty="0" err="1"/>
              <a:t>асыруы</a:t>
            </a:r>
            <a:r>
              <a:rPr lang="ru-RU" dirty="0"/>
              <a:t> </a:t>
            </a:r>
            <a:r>
              <a:rPr lang="ru-RU" dirty="0" err="1"/>
              <a:t>тарихтық</a:t>
            </a:r>
            <a:r>
              <a:rPr lang="ru-RU" dirty="0"/>
              <a:t> </a:t>
            </a:r>
            <a:r>
              <a:rPr lang="ru-RU" dirty="0" err="1"/>
              <a:t>жемісі</a:t>
            </a:r>
            <a:r>
              <a:rPr lang="ru-RU" dirty="0"/>
              <a:t>. Ал </a:t>
            </a:r>
            <a:r>
              <a:rPr lang="ru-RU" dirty="0" err="1"/>
              <a:t>жануарлар</a:t>
            </a:r>
            <a:r>
              <a:rPr lang="ru-RU" dirty="0"/>
              <a:t> </a:t>
            </a:r>
            <a:r>
              <a:rPr lang="ru-RU" dirty="0" err="1"/>
              <a:t>белсенділігі</a:t>
            </a:r>
            <a:r>
              <a:rPr lang="ru-RU" dirty="0"/>
              <a:t> </a:t>
            </a:r>
            <a:r>
              <a:rPr lang="ru-RU" dirty="0" err="1"/>
              <a:t>биалогиялық</a:t>
            </a:r>
            <a:r>
              <a:rPr lang="ru-RU" dirty="0"/>
              <a:t> </a:t>
            </a:r>
            <a:r>
              <a:rPr lang="ru-RU" dirty="0" err="1"/>
              <a:t>эвалютциялық</a:t>
            </a:r>
            <a:r>
              <a:rPr lang="ru-RU" dirty="0"/>
              <a:t> </a:t>
            </a:r>
            <a:r>
              <a:rPr lang="ru-RU" dirty="0" err="1"/>
              <a:t>нәтижесі</a:t>
            </a:r>
            <a:r>
              <a:rPr lang="ru-RU" dirty="0"/>
              <a:t> </a:t>
            </a:r>
            <a:r>
              <a:rPr lang="ru-RU" dirty="0" err="1"/>
              <a:t>ретінде</a:t>
            </a:r>
            <a:r>
              <a:rPr lang="ru-RU" dirty="0"/>
              <a:t> </a:t>
            </a:r>
            <a:r>
              <a:rPr lang="ru-RU" dirty="0" err="1"/>
              <a:t>болады</a:t>
            </a:r>
            <a:r>
              <a:rPr lang="ru-RU" dirty="0"/>
              <a:t>.</a:t>
            </a:r>
          </a:p>
          <a:p>
            <a:r>
              <a:rPr lang="ru-RU" dirty="0"/>
              <a:t>5. </a:t>
            </a:r>
            <a:r>
              <a:rPr lang="ru-RU" dirty="0" err="1"/>
              <a:t>Адамға</a:t>
            </a:r>
            <a:r>
              <a:rPr lang="ru-RU" dirty="0"/>
              <a:t> </a:t>
            </a:r>
            <a:r>
              <a:rPr lang="ru-RU" dirty="0" err="1"/>
              <a:t>заттың</a:t>
            </a:r>
            <a:r>
              <a:rPr lang="ru-RU" dirty="0"/>
              <a:t> </a:t>
            </a:r>
            <a:r>
              <a:rPr lang="ru-RU" dirty="0" err="1"/>
              <a:t>іс-әрекеті</a:t>
            </a:r>
            <a:r>
              <a:rPr lang="ru-RU" dirty="0"/>
              <a:t> </a:t>
            </a:r>
            <a:r>
              <a:rPr lang="ru-RU" dirty="0" err="1"/>
              <a:t>туа</a:t>
            </a:r>
            <a:r>
              <a:rPr lang="ru-RU" dirty="0"/>
              <a:t> </a:t>
            </a:r>
            <a:r>
              <a:rPr lang="ru-RU" dirty="0" err="1"/>
              <a:t>берілмейді</a:t>
            </a:r>
            <a:r>
              <a:rPr lang="ru-RU" dirty="0"/>
              <a:t>. </a:t>
            </a:r>
            <a:r>
              <a:rPr lang="ru-RU" dirty="0" err="1"/>
              <a:t>Ол</a:t>
            </a:r>
            <a:r>
              <a:rPr lang="ru-RU" dirty="0"/>
              <a:t> </a:t>
            </a:r>
            <a:r>
              <a:rPr lang="ru-RU" dirty="0" err="1"/>
              <a:t>тәлім</a:t>
            </a:r>
            <a:r>
              <a:rPr lang="ru-RU" dirty="0"/>
              <a:t> </a:t>
            </a:r>
            <a:r>
              <a:rPr lang="ru-RU" dirty="0" err="1"/>
              <a:t>тәрбие</a:t>
            </a:r>
            <a:r>
              <a:rPr lang="ru-RU" dirty="0"/>
              <a:t> </a:t>
            </a:r>
            <a:r>
              <a:rPr lang="ru-RU" dirty="0" err="1"/>
              <a:t>қалыптасуы</a:t>
            </a:r>
            <a:r>
              <a:rPr lang="ru-RU" dirty="0"/>
              <a:t> мен </a:t>
            </a:r>
            <a:r>
              <a:rPr lang="ru-RU" dirty="0" err="1"/>
              <a:t>жүзеге</a:t>
            </a:r>
            <a:r>
              <a:rPr lang="ru-RU" dirty="0"/>
              <a:t> </a:t>
            </a:r>
            <a:r>
              <a:rPr lang="ru-RU" dirty="0" err="1"/>
              <a:t>асуы</a:t>
            </a:r>
            <a:r>
              <a:rPr lang="ru-RU" dirty="0"/>
              <a:t> Ал </a:t>
            </a:r>
            <a:r>
              <a:rPr lang="ru-RU" dirty="0" err="1"/>
              <a:t>жануарларда</a:t>
            </a:r>
            <a:r>
              <a:rPr lang="ru-RU" dirty="0"/>
              <a:t> </a:t>
            </a:r>
            <a:r>
              <a:rPr lang="ru-RU" dirty="0" err="1"/>
              <a:t>бұл</a:t>
            </a:r>
            <a:r>
              <a:rPr lang="ru-RU" dirty="0"/>
              <a:t> </a:t>
            </a:r>
            <a:r>
              <a:rPr lang="ru-RU" dirty="0" err="1"/>
              <a:t>іс-әрекет</a:t>
            </a:r>
            <a:r>
              <a:rPr lang="ru-RU" dirty="0"/>
              <a:t> </a:t>
            </a:r>
            <a:r>
              <a:rPr lang="ru-RU" dirty="0" err="1"/>
              <a:t>ген.отипке</a:t>
            </a:r>
            <a:r>
              <a:rPr lang="ru-RU" dirty="0"/>
              <a:t> </a:t>
            </a:r>
            <a:r>
              <a:rPr lang="ru-RU" dirty="0" err="1"/>
              <a:t>негізделінетіндіктен</a:t>
            </a:r>
            <a:r>
              <a:rPr lang="ru-RU" dirty="0"/>
              <a:t> </a:t>
            </a:r>
            <a:r>
              <a:rPr lang="ru-RU" dirty="0" err="1"/>
              <a:t>туа</a:t>
            </a:r>
            <a:r>
              <a:rPr lang="ru-RU" dirty="0"/>
              <a:t> </a:t>
            </a:r>
            <a:r>
              <a:rPr lang="ru-RU" dirty="0" err="1"/>
              <a:t>беріледі</a:t>
            </a:r>
            <a:r>
              <a:rPr lang="ru-RU" dirty="0"/>
              <a:t>.</a:t>
            </a:r>
          </a:p>
        </p:txBody>
      </p:sp>
    </p:spTree>
    <p:extLst>
      <p:ext uri="{BB962C8B-B14F-4D97-AF65-F5344CB8AC3E}">
        <p14:creationId xmlns:p14="http://schemas.microsoft.com/office/powerpoint/2010/main" xmlns="" val="100857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1171311894"/>
              </p:ext>
            </p:extLst>
          </p:nvPr>
        </p:nvGraphicFramePr>
        <p:xfrm>
          <a:off x="539552" y="476672"/>
          <a:ext cx="820891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448056" lvl="0" indent="-384048" algn="ctr">
              <a:spcBef>
                <a:spcPct val="20000"/>
              </a:spcBef>
            </a:pPr>
            <a:r>
              <a:rPr lang="kk-KZ"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n-ea"/>
                <a:cs typeface="+mn-cs"/>
              </a:rPr>
              <a:t>Іс-әрекеттің психологиялық </a:t>
            </a:r>
            <a:r>
              <a:rPr lang="kk-KZ"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n-ea"/>
                <a:cs typeface="+mn-cs"/>
              </a:rPr>
              <a:t>құрылымы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494847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Яркая">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2">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Другая 1">
    <a:dk1>
      <a:sysClr val="windowText" lastClr="000000"/>
    </a:dk1>
    <a:lt1>
      <a:srgbClr val="B4DCFA"/>
    </a:lt1>
    <a:dk2>
      <a:srgbClr val="4E67C8"/>
    </a:dk2>
    <a:lt2>
      <a:srgbClr val="4E67C8"/>
    </a:lt2>
    <a:accent1>
      <a:srgbClr val="4E67C8"/>
    </a:accent1>
    <a:accent2>
      <a:srgbClr val="4E67C8"/>
    </a:accent2>
    <a:accent3>
      <a:srgbClr val="4E67C8"/>
    </a:accent3>
    <a:accent4>
      <a:srgbClr val="4E67C8"/>
    </a:accent4>
    <a:accent5>
      <a:srgbClr val="4E67C8"/>
    </a:accent5>
    <a:accent6>
      <a:srgbClr val="4E67C8"/>
    </a:accent6>
    <a:hlink>
      <a:srgbClr val="4E67C8"/>
    </a:hlink>
    <a:folHlink>
      <a:srgbClr val="4E67C8"/>
    </a:folHlink>
  </a:clrScheme>
</a:themeOverride>
</file>

<file path=ppt/theme/themeOverride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Verve</Template>
  <TotalTime>241</TotalTime>
  <Words>928</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17</vt:i4>
      </vt:variant>
    </vt:vector>
  </HeadingPairs>
  <TitlesOfParts>
    <vt:vector size="22" baseType="lpstr">
      <vt:lpstr>Яркая</vt:lpstr>
      <vt:lpstr>Тема2</vt:lpstr>
      <vt:lpstr>Тема Office</vt:lpstr>
      <vt:lpstr>Эркер</vt:lpstr>
      <vt:lpstr>Волна</vt:lpstr>
      <vt:lpstr>Іс-әрекет психологиясы</vt:lpstr>
      <vt:lpstr>Жоспар:</vt:lpstr>
      <vt:lpstr>Кіріспе </vt:lpstr>
      <vt:lpstr>Іс-әрекет түсінігі</vt:lpstr>
      <vt:lpstr>Слайд 5</vt:lpstr>
      <vt:lpstr>Слайд 6</vt:lpstr>
      <vt:lpstr>Слайд 7</vt:lpstr>
      <vt:lpstr>Адам іс-әрекетінің басқа тіршілік иелері мен айырмашылығын белгілеп көрейік.</vt:lpstr>
      <vt:lpstr>Іс-әрекеттің психологиялық құрылымы</vt:lpstr>
      <vt:lpstr>Мақсат </vt:lpstr>
      <vt:lpstr>Слайд 11</vt:lpstr>
      <vt:lpstr>Слайд 12</vt:lpstr>
      <vt:lpstr>Слайд 13</vt:lpstr>
      <vt:lpstr>Іс-әрекеттің ойын түрі</vt:lpstr>
      <vt:lpstr>Оқу </vt:lpstr>
      <vt:lpstr>Қорытынды </vt:lpstr>
      <vt:lpstr>Қолданылған әдебиеттер: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Іс-әрекет психологиясы</dc:title>
  <dc:creator>Администратор</dc:creator>
  <cp:lastModifiedBy>Алуа</cp:lastModifiedBy>
  <cp:revision>23</cp:revision>
  <dcterms:created xsi:type="dcterms:W3CDTF">2018-10-18T14:32:42Z</dcterms:created>
  <dcterms:modified xsi:type="dcterms:W3CDTF">2020-09-28T16:05:01Z</dcterms:modified>
</cp:coreProperties>
</file>